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968" r:id="rId2"/>
  </p:sldMasterIdLst>
  <p:notesMasterIdLst>
    <p:notesMasterId r:id="rId42"/>
  </p:notesMasterIdLst>
  <p:sldIdLst>
    <p:sldId id="256" r:id="rId3"/>
    <p:sldId id="381" r:id="rId4"/>
    <p:sldId id="382" r:id="rId5"/>
    <p:sldId id="402" r:id="rId6"/>
    <p:sldId id="403" r:id="rId7"/>
    <p:sldId id="404" r:id="rId8"/>
    <p:sldId id="407" r:id="rId9"/>
    <p:sldId id="411" r:id="rId10"/>
    <p:sldId id="405" r:id="rId11"/>
    <p:sldId id="384" r:id="rId12"/>
    <p:sldId id="388" r:id="rId13"/>
    <p:sldId id="419" r:id="rId14"/>
    <p:sldId id="420" r:id="rId15"/>
    <p:sldId id="421" r:id="rId16"/>
    <p:sldId id="422" r:id="rId17"/>
    <p:sldId id="423" r:id="rId18"/>
    <p:sldId id="424" r:id="rId19"/>
    <p:sldId id="435" r:id="rId20"/>
    <p:sldId id="425" r:id="rId21"/>
    <p:sldId id="434" r:id="rId22"/>
    <p:sldId id="398" r:id="rId23"/>
    <p:sldId id="399" r:id="rId24"/>
    <p:sldId id="406" r:id="rId25"/>
    <p:sldId id="400" r:id="rId26"/>
    <p:sldId id="413" r:id="rId27"/>
    <p:sldId id="414" r:id="rId28"/>
    <p:sldId id="428" r:id="rId29"/>
    <p:sldId id="429" r:id="rId30"/>
    <p:sldId id="415" r:id="rId31"/>
    <p:sldId id="426" r:id="rId32"/>
    <p:sldId id="418" r:id="rId33"/>
    <p:sldId id="432" r:id="rId34"/>
    <p:sldId id="433" r:id="rId35"/>
    <p:sldId id="436" r:id="rId36"/>
    <p:sldId id="417" r:id="rId37"/>
    <p:sldId id="427" r:id="rId38"/>
    <p:sldId id="430" r:id="rId39"/>
    <p:sldId id="431" r:id="rId40"/>
    <p:sldId id="397" r:id="rId41"/>
  </p:sldIdLst>
  <p:sldSz cx="9144000" cy="6858000" type="screen4x3"/>
  <p:notesSz cx="6645275" cy="9777413"/>
  <p:defaultTextStyle>
    <a:defPPr>
      <a:defRPr lang="ru-RU"/>
    </a:defPPr>
    <a:lvl1pPr algn="ctr" rtl="0" eaLnBrk="0" fontAlgn="base" hangingPunct="0">
      <a:spcBef>
        <a:spcPct val="5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000000"/>
    <a:srgbClr val="CC3300"/>
    <a:srgbClr val="FFFF66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13" autoAdjust="0"/>
    <p:restoredTop sz="88349" autoAdjust="0"/>
  </p:normalViewPr>
  <p:slideViewPr>
    <p:cSldViewPr>
      <p:cViewPr varScale="1">
        <p:scale>
          <a:sx n="87" d="100"/>
          <a:sy n="87" d="100"/>
        </p:scale>
        <p:origin x="200" y="1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_____Microsoft_Excel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Resources, hours</a:t>
            </a:r>
          </a:p>
        </c:rich>
      </c:tx>
      <c:layout>
        <c:manualLayout>
          <c:xMode val="edge"/>
          <c:yMode val="edge"/>
          <c:x val="0.37488863777595005"/>
          <c:y val="0.12206379812927046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7.446917947448288E-2"/>
          <c:y val="0.21486826628440012"/>
          <c:w val="0.55572124076928209"/>
          <c:h val="0.63644617438085538"/>
        </c:manualLayout>
      </c:layout>
      <c:barChart>
        <c:barDir val="col"/>
        <c:grouping val="stacked"/>
        <c:varyColors val="0"/>
        <c:ser>
          <c:idx val="1"/>
          <c:order val="1"/>
          <c:tx>
            <c:strRef>
              <c:f>RawData!$B$12</c:f>
              <c:strCache>
                <c:ptCount val="1"/>
                <c:pt idx="0">
                  <c:v>Actual BA in ST, hours</c:v>
                </c:pt>
              </c:strCache>
            </c:strRef>
          </c:tx>
          <c:invertIfNegative val="0"/>
          <c:cat>
            <c:numRef>
              <c:f>RawData!$C$4:$P$4</c:f>
              <c:numCache>
                <c:formatCode>[$-419]d\ mmm\ yy;@</c:formatCode>
                <c:ptCount val="14"/>
                <c:pt idx="0">
                  <c:v>43521</c:v>
                </c:pt>
                <c:pt idx="1">
                  <c:v>43528</c:v>
                </c:pt>
                <c:pt idx="2">
                  <c:v>43535</c:v>
                </c:pt>
                <c:pt idx="3">
                  <c:v>43542</c:v>
                </c:pt>
                <c:pt idx="4">
                  <c:v>43549</c:v>
                </c:pt>
                <c:pt idx="5">
                  <c:v>43556</c:v>
                </c:pt>
                <c:pt idx="6">
                  <c:v>43563</c:v>
                </c:pt>
                <c:pt idx="7">
                  <c:v>43570</c:v>
                </c:pt>
                <c:pt idx="8">
                  <c:v>43577</c:v>
                </c:pt>
                <c:pt idx="9">
                  <c:v>43584</c:v>
                </c:pt>
                <c:pt idx="10">
                  <c:v>43591</c:v>
                </c:pt>
                <c:pt idx="11">
                  <c:v>43598</c:v>
                </c:pt>
                <c:pt idx="12">
                  <c:v>43605</c:v>
                </c:pt>
                <c:pt idx="13">
                  <c:v>43612</c:v>
                </c:pt>
              </c:numCache>
            </c:numRef>
          </c:cat>
          <c:val>
            <c:numRef>
              <c:f>RawData!$C$12:$P$12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88-1240-AE10-6EA59F4A5CA0}"/>
            </c:ext>
          </c:extLst>
        </c:ser>
        <c:ser>
          <c:idx val="2"/>
          <c:order val="2"/>
          <c:tx>
            <c:strRef>
              <c:f>RawData!$B$13</c:f>
              <c:strCache>
                <c:ptCount val="1"/>
                <c:pt idx="0">
                  <c:v>Actual DEV in ST  hours</c:v>
                </c:pt>
              </c:strCache>
            </c:strRef>
          </c:tx>
          <c:invertIfNegative val="0"/>
          <c:cat>
            <c:numRef>
              <c:f>RawData!$C$4:$P$4</c:f>
              <c:numCache>
                <c:formatCode>[$-419]d\ mmm\ yy;@</c:formatCode>
                <c:ptCount val="14"/>
                <c:pt idx="0">
                  <c:v>43521</c:v>
                </c:pt>
                <c:pt idx="1">
                  <c:v>43528</c:v>
                </c:pt>
                <c:pt idx="2">
                  <c:v>43535</c:v>
                </c:pt>
                <c:pt idx="3">
                  <c:v>43542</c:v>
                </c:pt>
                <c:pt idx="4">
                  <c:v>43549</c:v>
                </c:pt>
                <c:pt idx="5">
                  <c:v>43556</c:v>
                </c:pt>
                <c:pt idx="6">
                  <c:v>43563</c:v>
                </c:pt>
                <c:pt idx="7">
                  <c:v>43570</c:v>
                </c:pt>
                <c:pt idx="8">
                  <c:v>43577</c:v>
                </c:pt>
                <c:pt idx="9">
                  <c:v>43584</c:v>
                </c:pt>
                <c:pt idx="10">
                  <c:v>43591</c:v>
                </c:pt>
                <c:pt idx="11">
                  <c:v>43598</c:v>
                </c:pt>
                <c:pt idx="12">
                  <c:v>43605</c:v>
                </c:pt>
                <c:pt idx="13">
                  <c:v>43612</c:v>
                </c:pt>
              </c:numCache>
            </c:numRef>
          </c:cat>
          <c:val>
            <c:numRef>
              <c:f>RawData!$C$13:$P$13</c:f>
              <c:numCache>
                <c:formatCode>General</c:formatCode>
                <c:ptCount val="14"/>
                <c:pt idx="0">
                  <c:v>12</c:v>
                </c:pt>
                <c:pt idx="1">
                  <c:v>17</c:v>
                </c:pt>
                <c:pt idx="2">
                  <c:v>16</c:v>
                </c:pt>
                <c:pt idx="3">
                  <c:v>19</c:v>
                </c:pt>
                <c:pt idx="4">
                  <c:v>5</c:v>
                </c:pt>
                <c:pt idx="5">
                  <c:v>12</c:v>
                </c:pt>
                <c:pt idx="6">
                  <c:v>12</c:v>
                </c:pt>
                <c:pt idx="7">
                  <c:v>15</c:v>
                </c:pt>
                <c:pt idx="8">
                  <c:v>5</c:v>
                </c:pt>
                <c:pt idx="9">
                  <c:v>7</c:v>
                </c:pt>
                <c:pt idx="10">
                  <c:v>0</c:v>
                </c:pt>
                <c:pt idx="11">
                  <c:v>2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88-1240-AE10-6EA59F4A5CA0}"/>
            </c:ext>
          </c:extLst>
        </c:ser>
        <c:ser>
          <c:idx val="3"/>
          <c:order val="3"/>
          <c:tx>
            <c:strRef>
              <c:f>RawData!$B$14</c:f>
              <c:strCache>
                <c:ptCount val="1"/>
                <c:pt idx="0">
                  <c:v>Actual QA in ST, hours</c:v>
                </c:pt>
              </c:strCache>
            </c:strRef>
          </c:tx>
          <c:invertIfNegative val="0"/>
          <c:cat>
            <c:numRef>
              <c:f>RawData!$C$4:$P$4</c:f>
              <c:numCache>
                <c:formatCode>[$-419]d\ mmm\ yy;@</c:formatCode>
                <c:ptCount val="14"/>
                <c:pt idx="0">
                  <c:v>43521</c:v>
                </c:pt>
                <c:pt idx="1">
                  <c:v>43528</c:v>
                </c:pt>
                <c:pt idx="2">
                  <c:v>43535</c:v>
                </c:pt>
                <c:pt idx="3">
                  <c:v>43542</c:v>
                </c:pt>
                <c:pt idx="4">
                  <c:v>43549</c:v>
                </c:pt>
                <c:pt idx="5">
                  <c:v>43556</c:v>
                </c:pt>
                <c:pt idx="6">
                  <c:v>43563</c:v>
                </c:pt>
                <c:pt idx="7">
                  <c:v>43570</c:v>
                </c:pt>
                <c:pt idx="8">
                  <c:v>43577</c:v>
                </c:pt>
                <c:pt idx="9">
                  <c:v>43584</c:v>
                </c:pt>
                <c:pt idx="10">
                  <c:v>43591</c:v>
                </c:pt>
                <c:pt idx="11">
                  <c:v>43598</c:v>
                </c:pt>
                <c:pt idx="12">
                  <c:v>43605</c:v>
                </c:pt>
                <c:pt idx="13">
                  <c:v>43612</c:v>
                </c:pt>
              </c:numCache>
            </c:numRef>
          </c:cat>
          <c:val>
            <c:numRef>
              <c:f>RawData!$C$14:$P$14</c:f>
              <c:numCache>
                <c:formatCode>General</c:formatCode>
                <c:ptCount val="14"/>
                <c:pt idx="0">
                  <c:v>0</c:v>
                </c:pt>
                <c:pt idx="1">
                  <c:v>4</c:v>
                </c:pt>
                <c:pt idx="2">
                  <c:v>2</c:v>
                </c:pt>
                <c:pt idx="3">
                  <c:v>3</c:v>
                </c:pt>
                <c:pt idx="4">
                  <c:v>0</c:v>
                </c:pt>
                <c:pt idx="5">
                  <c:v>7</c:v>
                </c:pt>
                <c:pt idx="6">
                  <c:v>2</c:v>
                </c:pt>
                <c:pt idx="7">
                  <c:v>12</c:v>
                </c:pt>
                <c:pt idx="8">
                  <c:v>15</c:v>
                </c:pt>
                <c:pt idx="9">
                  <c:v>16</c:v>
                </c:pt>
                <c:pt idx="10">
                  <c:v>0</c:v>
                </c:pt>
                <c:pt idx="11">
                  <c:v>30</c:v>
                </c:pt>
                <c:pt idx="12">
                  <c:v>5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C88-1240-AE10-6EA59F4A5CA0}"/>
            </c:ext>
          </c:extLst>
        </c:ser>
        <c:ser>
          <c:idx val="4"/>
          <c:order val="4"/>
          <c:tx>
            <c:strRef>
              <c:f>RawData!$B$15</c:f>
              <c:strCache>
                <c:ptCount val="1"/>
                <c:pt idx="0">
                  <c:v>Actual Others in ST, hours</c:v>
                </c:pt>
              </c:strCache>
            </c:strRef>
          </c:tx>
          <c:invertIfNegative val="0"/>
          <c:cat>
            <c:numRef>
              <c:f>RawData!$C$4:$P$4</c:f>
              <c:numCache>
                <c:formatCode>[$-419]d\ mmm\ yy;@</c:formatCode>
                <c:ptCount val="14"/>
                <c:pt idx="0">
                  <c:v>43521</c:v>
                </c:pt>
                <c:pt idx="1">
                  <c:v>43528</c:v>
                </c:pt>
                <c:pt idx="2">
                  <c:v>43535</c:v>
                </c:pt>
                <c:pt idx="3">
                  <c:v>43542</c:v>
                </c:pt>
                <c:pt idx="4">
                  <c:v>43549</c:v>
                </c:pt>
                <c:pt idx="5">
                  <c:v>43556</c:v>
                </c:pt>
                <c:pt idx="6">
                  <c:v>43563</c:v>
                </c:pt>
                <c:pt idx="7">
                  <c:v>43570</c:v>
                </c:pt>
                <c:pt idx="8">
                  <c:v>43577</c:v>
                </c:pt>
                <c:pt idx="9">
                  <c:v>43584</c:v>
                </c:pt>
                <c:pt idx="10">
                  <c:v>43591</c:v>
                </c:pt>
                <c:pt idx="11">
                  <c:v>43598</c:v>
                </c:pt>
                <c:pt idx="12">
                  <c:v>43605</c:v>
                </c:pt>
                <c:pt idx="13">
                  <c:v>43612</c:v>
                </c:pt>
              </c:numCache>
            </c:numRef>
          </c:cat>
          <c:val>
            <c:numRef>
              <c:f>RawData!$C$15:$P$15</c:f>
              <c:numCache>
                <c:formatCode>General</c:formatCode>
                <c:ptCount val="14"/>
                <c:pt idx="0">
                  <c:v>7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1</c:v>
                </c:pt>
                <c:pt idx="5">
                  <c:v>6</c:v>
                </c:pt>
                <c:pt idx="6">
                  <c:v>2</c:v>
                </c:pt>
                <c:pt idx="7">
                  <c:v>2</c:v>
                </c:pt>
                <c:pt idx="8">
                  <c:v>1</c:v>
                </c:pt>
                <c:pt idx="9">
                  <c:v>2</c:v>
                </c:pt>
                <c:pt idx="10">
                  <c:v>0</c:v>
                </c:pt>
                <c:pt idx="11">
                  <c:v>0</c:v>
                </c:pt>
                <c:pt idx="12">
                  <c:v>25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C88-1240-AE10-6EA59F4A5C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-363813488"/>
        <c:axId val="-363810224"/>
      </c:barChart>
      <c:lineChart>
        <c:grouping val="standard"/>
        <c:varyColors val="0"/>
        <c:ser>
          <c:idx val="0"/>
          <c:order val="0"/>
          <c:tx>
            <c:strRef>
              <c:f>RawData!$B$8</c:f>
              <c:strCache>
                <c:ptCount val="1"/>
                <c:pt idx="0">
                  <c:v>Planned Team effort, hours</c:v>
                </c:pt>
              </c:strCache>
            </c:strRef>
          </c:tx>
          <c:marker>
            <c:symbol val="none"/>
          </c:marker>
          <c:dLbls>
            <c:dLbl>
              <c:idx val="9"/>
              <c:layout>
                <c:manualLayout>
                  <c:x val="0.16524216524216523"/>
                  <c:y val="4.380561070540140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C88-1240-AE10-6EA59F4A5CA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Dir val="y"/>
            <c:errBarType val="both"/>
            <c:errValType val="cust"/>
            <c:noEndCap val="0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</c:errBars>
          <c:cat>
            <c:numRef>
              <c:f>RawData!$C$4:$P$4</c:f>
              <c:numCache>
                <c:formatCode>[$-419]d\ mmm\ yy;@</c:formatCode>
                <c:ptCount val="14"/>
                <c:pt idx="0">
                  <c:v>43521</c:v>
                </c:pt>
                <c:pt idx="1">
                  <c:v>43528</c:v>
                </c:pt>
                <c:pt idx="2">
                  <c:v>43535</c:v>
                </c:pt>
                <c:pt idx="3">
                  <c:v>43542</c:v>
                </c:pt>
                <c:pt idx="4">
                  <c:v>43549</c:v>
                </c:pt>
                <c:pt idx="5">
                  <c:v>43556</c:v>
                </c:pt>
                <c:pt idx="6">
                  <c:v>43563</c:v>
                </c:pt>
                <c:pt idx="7">
                  <c:v>43570</c:v>
                </c:pt>
                <c:pt idx="8">
                  <c:v>43577</c:v>
                </c:pt>
                <c:pt idx="9">
                  <c:v>43584</c:v>
                </c:pt>
                <c:pt idx="10">
                  <c:v>43591</c:v>
                </c:pt>
                <c:pt idx="11">
                  <c:v>43598</c:v>
                </c:pt>
                <c:pt idx="12">
                  <c:v>43605</c:v>
                </c:pt>
                <c:pt idx="13">
                  <c:v>43612</c:v>
                </c:pt>
              </c:numCache>
            </c:numRef>
          </c:cat>
          <c:val>
            <c:numRef>
              <c:f>RawData!$C$8:$P$8</c:f>
              <c:numCache>
                <c:formatCode>General</c:formatCode>
                <c:ptCount val="1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25</c:v>
                </c:pt>
                <c:pt idx="12">
                  <c:v>25</c:v>
                </c:pt>
                <c:pt idx="13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C88-1240-AE10-6EA59F4A5CA0}"/>
            </c:ext>
          </c:extLst>
        </c:ser>
        <c:ser>
          <c:idx val="5"/>
          <c:order val="5"/>
          <c:tx>
            <c:strRef>
              <c:f>RawData!$B$9</c:f>
              <c:strCache>
                <c:ptCount val="1"/>
                <c:pt idx="0">
                  <c:v>Understaff Limit</c:v>
                </c:pt>
              </c:strCache>
            </c:strRef>
          </c:tx>
          <c:spPr>
            <a:ln w="19050">
              <a:solidFill>
                <a:schemeClr val="accent1">
                  <a:lumMod val="75000"/>
                </a:schemeClr>
              </a:solidFill>
              <a:prstDash val="dash"/>
            </a:ln>
          </c:spPr>
          <c:marker>
            <c:symbol val="none"/>
          </c:marker>
          <c:dLbls>
            <c:dLbl>
              <c:idx val="9"/>
              <c:layout>
                <c:manualLayout>
                  <c:x val="0.1652421652421652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C88-1240-AE10-6EA59F4A5CA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RawData!$C$4:$P$4</c:f>
              <c:numCache>
                <c:formatCode>[$-419]d\ mmm\ yy;@</c:formatCode>
                <c:ptCount val="14"/>
                <c:pt idx="0">
                  <c:v>43521</c:v>
                </c:pt>
                <c:pt idx="1">
                  <c:v>43528</c:v>
                </c:pt>
                <c:pt idx="2">
                  <c:v>43535</c:v>
                </c:pt>
                <c:pt idx="3">
                  <c:v>43542</c:v>
                </c:pt>
                <c:pt idx="4">
                  <c:v>43549</c:v>
                </c:pt>
                <c:pt idx="5">
                  <c:v>43556</c:v>
                </c:pt>
                <c:pt idx="6">
                  <c:v>43563</c:v>
                </c:pt>
                <c:pt idx="7">
                  <c:v>43570</c:v>
                </c:pt>
                <c:pt idx="8">
                  <c:v>43577</c:v>
                </c:pt>
                <c:pt idx="9">
                  <c:v>43584</c:v>
                </c:pt>
                <c:pt idx="10">
                  <c:v>43591</c:v>
                </c:pt>
                <c:pt idx="11">
                  <c:v>43598</c:v>
                </c:pt>
                <c:pt idx="12">
                  <c:v>43605</c:v>
                </c:pt>
                <c:pt idx="13">
                  <c:v>43612</c:v>
                </c:pt>
              </c:numCache>
            </c:numRef>
          </c:cat>
          <c:val>
            <c:numRef>
              <c:f>RawData!$C$9:$P$9</c:f>
              <c:numCache>
                <c:formatCode>General</c:formatCode>
                <c:ptCount val="14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2C88-1240-AE10-6EA59F4A5CA0}"/>
            </c:ext>
          </c:extLst>
        </c:ser>
        <c:ser>
          <c:idx val="6"/>
          <c:order val="6"/>
          <c:tx>
            <c:strRef>
              <c:f>RawData!$B$10</c:f>
              <c:strCache>
                <c:ptCount val="1"/>
                <c:pt idx="0">
                  <c:v>Overstaff Limit</c:v>
                </c:pt>
              </c:strCache>
            </c:strRef>
          </c:tx>
          <c:spPr>
            <a:ln w="19050">
              <a:solidFill>
                <a:schemeClr val="accent1">
                  <a:lumMod val="75000"/>
                </a:schemeClr>
              </a:solidFill>
              <a:prstDash val="dash"/>
            </a:ln>
          </c:spPr>
          <c:marker>
            <c:symbol val="none"/>
          </c:marker>
          <c:dLbls>
            <c:dLbl>
              <c:idx val="9"/>
              <c:layout>
                <c:manualLayout>
                  <c:x val="0.16524216524216523"/>
                  <c:y val="2.190280535270070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C88-1240-AE10-6EA59F4A5CA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RawData!$C$4:$P$4</c:f>
              <c:numCache>
                <c:formatCode>[$-419]d\ mmm\ yy;@</c:formatCode>
                <c:ptCount val="14"/>
                <c:pt idx="0">
                  <c:v>43521</c:v>
                </c:pt>
                <c:pt idx="1">
                  <c:v>43528</c:v>
                </c:pt>
                <c:pt idx="2">
                  <c:v>43535</c:v>
                </c:pt>
                <c:pt idx="3">
                  <c:v>43542</c:v>
                </c:pt>
                <c:pt idx="4">
                  <c:v>43549</c:v>
                </c:pt>
                <c:pt idx="5">
                  <c:v>43556</c:v>
                </c:pt>
                <c:pt idx="6">
                  <c:v>43563</c:v>
                </c:pt>
                <c:pt idx="7">
                  <c:v>43570</c:v>
                </c:pt>
                <c:pt idx="8">
                  <c:v>43577</c:v>
                </c:pt>
                <c:pt idx="9">
                  <c:v>43584</c:v>
                </c:pt>
                <c:pt idx="10">
                  <c:v>43591</c:v>
                </c:pt>
                <c:pt idx="11">
                  <c:v>43598</c:v>
                </c:pt>
                <c:pt idx="12">
                  <c:v>43605</c:v>
                </c:pt>
                <c:pt idx="13">
                  <c:v>43612</c:v>
                </c:pt>
              </c:numCache>
            </c:numRef>
          </c:cat>
          <c:val>
            <c:numRef>
              <c:f>RawData!$C$10:$P$10</c:f>
              <c:numCache>
                <c:formatCode>General</c:formatCode>
                <c:ptCount val="14"/>
                <c:pt idx="0">
                  <c:v>35</c:v>
                </c:pt>
                <c:pt idx="1">
                  <c:v>35</c:v>
                </c:pt>
                <c:pt idx="2">
                  <c:v>35</c:v>
                </c:pt>
                <c:pt idx="3">
                  <c:v>35</c:v>
                </c:pt>
                <c:pt idx="4">
                  <c:v>35</c:v>
                </c:pt>
                <c:pt idx="5">
                  <c:v>35</c:v>
                </c:pt>
                <c:pt idx="6">
                  <c:v>35</c:v>
                </c:pt>
                <c:pt idx="7">
                  <c:v>35</c:v>
                </c:pt>
                <c:pt idx="8">
                  <c:v>35</c:v>
                </c:pt>
                <c:pt idx="9">
                  <c:v>35</c:v>
                </c:pt>
                <c:pt idx="10">
                  <c:v>35</c:v>
                </c:pt>
                <c:pt idx="11">
                  <c:v>35</c:v>
                </c:pt>
                <c:pt idx="12">
                  <c:v>35</c:v>
                </c:pt>
                <c:pt idx="13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2C88-1240-AE10-6EA59F4A5C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363813488"/>
        <c:axId val="-363810224"/>
      </c:lineChart>
      <c:dateAx>
        <c:axId val="-363813488"/>
        <c:scaling>
          <c:orientation val="minMax"/>
          <c:max val="43612"/>
        </c:scaling>
        <c:delete val="0"/>
        <c:axPos val="b"/>
        <c:majorGridlines/>
        <c:numFmt formatCode="[$-419]d\ mmm;@" sourceLinked="0"/>
        <c:majorTickMark val="none"/>
        <c:minorTickMark val="none"/>
        <c:tickLblPos val="nextTo"/>
        <c:txPr>
          <a:bodyPr/>
          <a:lstStyle/>
          <a:p>
            <a:pPr>
              <a:defRPr sz="1050"/>
            </a:pPr>
            <a:endParaRPr lang="ru-RU"/>
          </a:p>
        </c:txPr>
        <c:crossAx val="-363810224"/>
        <c:crosses val="autoZero"/>
        <c:auto val="0"/>
        <c:lblOffset val="100"/>
        <c:baseTimeUnit val="days"/>
      </c:dateAx>
      <c:valAx>
        <c:axId val="-3638102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-36381348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ru-RU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Defects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Лист1!$A$2:$A$7</c:f>
              <c:strCache>
                <c:ptCount val="6"/>
                <c:pt idx="0">
                  <c:v>15.04.2019</c:v>
                </c:pt>
                <c:pt idx="1">
                  <c:v>22.04.2019</c:v>
                </c:pt>
                <c:pt idx="2">
                  <c:v>29.04.2019</c:v>
                </c:pt>
                <c:pt idx="3">
                  <c:v>06.05.2019</c:v>
                </c:pt>
                <c:pt idx="4">
                  <c:v>13.05.2019</c:v>
                </c:pt>
                <c:pt idx="5">
                  <c:v>20.05.2019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14</c:v>
                </c:pt>
                <c:pt idx="1">
                  <c:v>21</c:v>
                </c:pt>
                <c:pt idx="2">
                  <c:v>23</c:v>
                </c:pt>
                <c:pt idx="3">
                  <c:v>10</c:v>
                </c:pt>
                <c:pt idx="4">
                  <c:v>15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102-D24B-AB63-28CF251D50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18451167"/>
        <c:axId val="1218452847"/>
      </c:lineChart>
      <c:catAx>
        <c:axId val="1218451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18452847"/>
        <c:crosses val="autoZero"/>
        <c:auto val="1"/>
        <c:lblAlgn val="ctr"/>
        <c:lblOffset val="100"/>
        <c:noMultiLvlLbl val="0"/>
      </c:catAx>
      <c:valAx>
        <c:axId val="1218452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18451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Attempted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Лист1!$A$2:$A$7</c:f>
              <c:strCache>
                <c:ptCount val="6"/>
                <c:pt idx="0">
                  <c:v>15.04.2019</c:v>
                </c:pt>
                <c:pt idx="1">
                  <c:v>22.04.2019</c:v>
                </c:pt>
                <c:pt idx="2">
                  <c:v>29.04.2019</c:v>
                </c:pt>
                <c:pt idx="3">
                  <c:v>5/6/19</c:v>
                </c:pt>
                <c:pt idx="4">
                  <c:v>5/13/19</c:v>
                </c:pt>
                <c:pt idx="5">
                  <c:v>5/20/19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20</c:v>
                </c:pt>
                <c:pt idx="1">
                  <c:v>30</c:v>
                </c:pt>
                <c:pt idx="2">
                  <c:v>43</c:v>
                </c:pt>
                <c:pt idx="3">
                  <c:v>43</c:v>
                </c:pt>
                <c:pt idx="4">
                  <c:v>25</c:v>
                </c:pt>
                <c:pt idx="5">
                  <c:v>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08-D442-AFC4-F3997451B7A8}"/>
            </c:ext>
          </c:extLst>
        </c:ser>
        <c:ser>
          <c:idx val="1"/>
          <c:order val="1"/>
          <c:tx>
            <c:v>Passed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Лист1!$A$2:$A$7</c:f>
              <c:strCache>
                <c:ptCount val="6"/>
                <c:pt idx="0">
                  <c:v>15.04.2019</c:v>
                </c:pt>
                <c:pt idx="1">
                  <c:v>22.04.2019</c:v>
                </c:pt>
                <c:pt idx="2">
                  <c:v>29.04.2019</c:v>
                </c:pt>
                <c:pt idx="3">
                  <c:v>5/6/19</c:v>
                </c:pt>
                <c:pt idx="4">
                  <c:v>5/13/19</c:v>
                </c:pt>
                <c:pt idx="5">
                  <c:v>5/20/19</c:v>
                </c:pt>
              </c:strCache>
            </c:strRef>
          </c:cat>
          <c:val>
            <c:numRef>
              <c:f>Лист1!$C$2:$C$7</c:f>
              <c:numCache>
                <c:formatCode>General</c:formatCode>
                <c:ptCount val="6"/>
                <c:pt idx="0">
                  <c:v>20</c:v>
                </c:pt>
                <c:pt idx="1">
                  <c:v>25</c:v>
                </c:pt>
                <c:pt idx="2">
                  <c:v>40</c:v>
                </c:pt>
                <c:pt idx="3">
                  <c:v>40</c:v>
                </c:pt>
                <c:pt idx="4">
                  <c:v>25</c:v>
                </c:pt>
                <c:pt idx="5">
                  <c:v>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08-D442-AFC4-F3997451B7A8}"/>
            </c:ext>
          </c:extLst>
        </c:ser>
        <c:ser>
          <c:idx val="2"/>
          <c:order val="2"/>
          <c:tx>
            <c:v>Failed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Лист1!$A$2:$A$7</c:f>
              <c:strCache>
                <c:ptCount val="6"/>
                <c:pt idx="0">
                  <c:v>15.04.2019</c:v>
                </c:pt>
                <c:pt idx="1">
                  <c:v>22.04.2019</c:v>
                </c:pt>
                <c:pt idx="2">
                  <c:v>29.04.2019</c:v>
                </c:pt>
                <c:pt idx="3">
                  <c:v>5/6/19</c:v>
                </c:pt>
                <c:pt idx="4">
                  <c:v>5/13/19</c:v>
                </c:pt>
                <c:pt idx="5">
                  <c:v>5/20/19</c:v>
                </c:pt>
              </c:strCache>
            </c:strRef>
          </c:cat>
          <c:val>
            <c:numRef>
              <c:f>Лист1!$D$2:$D$7</c:f>
              <c:numCache>
                <c:formatCode>General</c:formatCode>
                <c:ptCount val="6"/>
                <c:pt idx="0">
                  <c:v>0</c:v>
                </c:pt>
                <c:pt idx="1">
                  <c:v>5</c:v>
                </c:pt>
                <c:pt idx="2">
                  <c:v>3</c:v>
                </c:pt>
                <c:pt idx="3">
                  <c:v>3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08-D442-AFC4-F3997451B7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18451167"/>
        <c:axId val="1218452847"/>
      </c:lineChart>
      <c:catAx>
        <c:axId val="1218451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18452847"/>
        <c:crosses val="autoZero"/>
        <c:auto val="1"/>
        <c:lblAlgn val="ctr"/>
        <c:lblOffset val="100"/>
        <c:noMultiLvlLbl val="0"/>
      </c:catAx>
      <c:valAx>
        <c:axId val="1218452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18451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3963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7888" y="733425"/>
            <a:ext cx="4889500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5163" y="4645025"/>
            <a:ext cx="5314950" cy="439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86875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3963" y="9286875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fld id="{0A482B6C-AFFB-4993-B4D9-EDAACC97898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41076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745EA2A0-06F2-427E-87C6-DD04FC86F447}" type="slidenum">
              <a:rPr lang="ru-RU" altLang="en-US" sz="1200" smtClean="0"/>
              <a:pPr/>
              <a:t>1</a:t>
            </a:fld>
            <a:endParaRPr lang="ru-RU" altLang="en-US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en-US" dirty="0"/>
          </a:p>
        </p:txBody>
      </p:sp>
    </p:spTree>
    <p:extLst>
      <p:ext uri="{BB962C8B-B14F-4D97-AF65-F5344CB8AC3E}">
        <p14:creationId xmlns:p14="http://schemas.microsoft.com/office/powerpoint/2010/main" val="28200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89500" cy="366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1057F-19C4-4F53-88C5-5991F55511EF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344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89500" cy="366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1057F-19C4-4F53-88C5-5991F55511EF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997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89500" cy="366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1057F-19C4-4F53-88C5-5991F55511EF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494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89500" cy="366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1057F-19C4-4F53-88C5-5991F55511EF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275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89500" cy="366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1057F-19C4-4F53-88C5-5991F55511EF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8934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89500" cy="366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1057F-19C4-4F53-88C5-5991F55511EF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429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89500" cy="366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1057F-19C4-4F53-88C5-5991F55511E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846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89500" cy="366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1057F-19C4-4F53-88C5-5991F55511E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6303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89500" cy="366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Provide milestone tracking data in your own form used in project.</a:t>
            </a:r>
          </a:p>
          <a:p>
            <a:r>
              <a:rPr lang="en-US" baseline="0" dirty="0"/>
              <a:t>Use proposed table in case you have no special form for milestone tracking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1057F-19C4-4F53-88C5-5991F55511E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2063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89500" cy="366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1057F-19C4-4F53-88C5-5991F55511EF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37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89500" cy="366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1057F-19C4-4F53-88C5-5991F55511EF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446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89500" cy="366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1057F-19C4-4F53-88C5-5991F55511EF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945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89500" cy="366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1057F-19C4-4F53-88C5-5991F55511EF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4954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89500" cy="366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1057F-19C4-4F53-88C5-5991F55511EF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0324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88025"/>
            <a:ext cx="15240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0" y="2557463"/>
            <a:ext cx="8059738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952625" y="0"/>
            <a:ext cx="0" cy="343693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" name="Picture 7" descr="process management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50" y="5105400"/>
            <a:ext cx="2012950" cy="134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44700" y="1447800"/>
            <a:ext cx="5486400" cy="1168400"/>
          </a:xfrm>
          <a:effectLst/>
        </p:spPr>
        <p:txBody>
          <a:bodyPr/>
          <a:lstStyle>
            <a:lvl1pPr>
              <a:lnSpc>
                <a:spcPct val="75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692400"/>
            <a:ext cx="5575300" cy="16510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516000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6377775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29425" y="406400"/>
            <a:ext cx="2085975" cy="53467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71500" y="406400"/>
            <a:ext cx="6105525" cy="53467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6761497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4200" y="406400"/>
            <a:ext cx="7594600" cy="7239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571500" y="1206500"/>
            <a:ext cx="8343900" cy="4546600"/>
          </a:xfr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184422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2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41661" y="1219200"/>
            <a:ext cx="8299938" cy="4800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9274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2"/>
          <p:cNvSpPr>
            <a:spLocks noGrp="1"/>
          </p:cNvSpPr>
          <p:nvPr>
            <p:ph type="title"/>
          </p:nvPr>
        </p:nvSpPr>
        <p:spPr>
          <a:xfrm>
            <a:off x="562708" y="76200"/>
            <a:ext cx="8229600" cy="990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9378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r>
              <a:rPr lang="ru-RU"/>
              <a:t>1/22/2014</a:t>
            </a:r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7991AAD-DB42-46F8-8F23-032CB5753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1/22/2014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1/22/2014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1/22/2014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1/22/2014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36460072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1/22/2014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1/22/2014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r>
              <a:rPr lang="ru-RU"/>
              <a:t>1/22/2014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ru-RU"/>
              <a:t>1/22/2014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7991AAD-DB42-46F8-8F23-032CB5753A2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1/22/2014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1/22/2014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8880363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571500" y="1206500"/>
            <a:ext cx="409575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819650" y="1206500"/>
            <a:ext cx="4095750" cy="454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8124176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4520530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78804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97751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90406798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11803740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84200" y="406400"/>
            <a:ext cx="75946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206500"/>
            <a:ext cx="8343900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 flipV="1">
            <a:off x="469900" y="0"/>
            <a:ext cx="0" cy="60579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>
            <a:off x="0" y="1087438"/>
            <a:ext cx="872490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6367463"/>
            <a:ext cx="1219200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 descr="process management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5791200"/>
            <a:ext cx="13779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  <p:sldLayoutId id="2147483951" r:id="rId12"/>
    <p:sldLayoutId id="2147483952" r:id="rId13"/>
    <p:sldLayoutId id="2147483954" r:id="rId14"/>
  </p:sldLayoutIdLst>
  <p:transition/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SzPct val="60000"/>
        <a:buFont typeface="Wingdings" pitchFamily="2" charset="2"/>
        <a:buChar char="l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9300" indent="-2921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–"/>
        <a:defRPr sz="2400">
          <a:solidFill>
            <a:srgbClr val="000000"/>
          </a:solidFill>
          <a:latin typeface="+mn-lt"/>
        </a:defRPr>
      </a:lvl2pPr>
      <a:lvl3pPr marL="10922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•"/>
        <a:defRPr sz="2000">
          <a:solidFill>
            <a:srgbClr val="000000"/>
          </a:solidFill>
          <a:latin typeface="+mn-lt"/>
        </a:defRPr>
      </a:lvl3pPr>
      <a:lvl4pPr marL="14351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–"/>
        <a:defRPr>
          <a:solidFill>
            <a:srgbClr val="000000"/>
          </a:solidFill>
          <a:latin typeface="+mn-lt"/>
        </a:defRPr>
      </a:lvl4pPr>
      <a:lvl5pPr marL="17780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5pPr>
      <a:lvl6pPr marL="22352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6pPr>
      <a:lvl7pPr marL="26924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7pPr>
      <a:lvl8pPr marL="31496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8pPr>
      <a:lvl9pPr marL="3606800" indent="-228600" algn="l" rtl="0" eaLnBrk="0" fontAlgn="base" hangingPunct="0">
        <a:lnSpc>
          <a:spcPct val="90000"/>
        </a:lnSpc>
        <a:spcBef>
          <a:spcPct val="20000"/>
        </a:spcBef>
        <a:spcAft>
          <a:spcPct val="15000"/>
        </a:spcAft>
        <a:buClr>
          <a:schemeClr val="bg2"/>
        </a:buClr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r>
              <a:rPr lang="ru-RU"/>
              <a:t>1/22/2014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81200" y="762000"/>
            <a:ext cx="6781800" cy="1854200"/>
          </a:xfrm>
        </p:spPr>
        <p:txBody>
          <a:bodyPr/>
          <a:lstStyle/>
          <a:p>
            <a:pPr>
              <a:defRPr/>
            </a:pPr>
            <a:r>
              <a:rPr lang="ru-RU" sz="3200" dirty="0">
                <a:solidFill>
                  <a:srgbClr val="0F245F"/>
                </a:solidFill>
                <a:sym typeface="Arial" charset="0"/>
              </a:rPr>
              <a:t>Технологии разработки ПО (</a:t>
            </a:r>
            <a:r>
              <a:rPr lang="en-US" sz="3200" dirty="0">
                <a:solidFill>
                  <a:srgbClr val="0F245F"/>
                </a:solidFill>
                <a:sym typeface="Arial" charset="0"/>
              </a:rPr>
              <a:t>Software Engineering)</a:t>
            </a:r>
            <a:endParaRPr lang="ru-RU" sz="32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073400"/>
            <a:ext cx="7086600" cy="1651000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  <a:spcAft>
                <a:spcPct val="20000"/>
              </a:spcAft>
            </a:pPr>
            <a:r>
              <a:rPr lang="ru-RU" altLang="en-US" b="1" dirty="0"/>
              <a:t>Отчет по проекту </a:t>
            </a:r>
            <a:r>
              <a:rPr lang="en-US" altLang="en-US" b="1" dirty="0" err="1"/>
              <a:t>OfficeBooking</a:t>
            </a:r>
            <a:endParaRPr lang="ru-RU" altLang="en-US" b="1" dirty="0"/>
          </a:p>
          <a:p>
            <a:pPr>
              <a:lnSpc>
                <a:spcPct val="95000"/>
              </a:lnSpc>
              <a:spcAft>
                <a:spcPct val="20000"/>
              </a:spcAft>
            </a:pPr>
            <a:r>
              <a:rPr lang="en-US" altLang="en-US" sz="2400" dirty="0"/>
              <a:t>2</a:t>
            </a:r>
            <a:r>
              <a:rPr lang="ru-RU" altLang="en-US" sz="2400" dirty="0"/>
              <a:t>7</a:t>
            </a:r>
            <a:r>
              <a:rPr lang="en-US" altLang="en-US" sz="2400" dirty="0"/>
              <a:t>.05.2019</a:t>
            </a:r>
            <a:endParaRPr lang="ru-RU" altLang="en-US" sz="2400" dirty="0"/>
          </a:p>
        </p:txBody>
      </p:sp>
      <p:sp>
        <p:nvSpPr>
          <p:cNvPr id="3076" name="Rectangle 7"/>
          <p:cNvSpPr>
            <a:spLocks noChangeArrowheads="1"/>
          </p:cNvSpPr>
          <p:nvPr/>
        </p:nvSpPr>
        <p:spPr bwMode="auto">
          <a:xfrm>
            <a:off x="2057400" y="2692400"/>
            <a:ext cx="557530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  <a:spcAft>
                <a:spcPct val="15000"/>
              </a:spcAft>
              <a:buClr>
                <a:schemeClr val="bg2"/>
              </a:buClr>
              <a:buSzPct val="60000"/>
              <a:buFont typeface="Wingdings" pitchFamily="2" charset="2"/>
              <a:buNone/>
            </a:pPr>
            <a:endParaRPr lang="en-US" altLang="en-US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lIns="80147" tIns="40074" rIns="80147" bIns="40074">
            <a:normAutofit/>
          </a:bodyPr>
          <a:lstStyle/>
          <a:p>
            <a:r>
              <a:rPr lang="ru-RU" sz="2800" dirty="0"/>
              <a:t>Коммуникационная модель</a:t>
            </a:r>
            <a:endParaRPr lang="ru-RU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80147" tIns="40074" rIns="80147" bIns="40074"/>
          <a:lstStyle/>
          <a:p>
            <a:r>
              <a:rPr lang="ru-RU" dirty="0"/>
              <a:t>Ежедневные </a:t>
            </a:r>
            <a:r>
              <a:rPr lang="en-US" dirty="0"/>
              <a:t>Standup </a:t>
            </a:r>
            <a:r>
              <a:rPr lang="ru-RU" dirty="0"/>
              <a:t>митинги</a:t>
            </a:r>
          </a:p>
          <a:p>
            <a:r>
              <a:rPr lang="ru-RU" dirty="0"/>
              <a:t>Рабочий чат в </a:t>
            </a:r>
            <a:r>
              <a:rPr lang="en-US" dirty="0"/>
              <a:t>Telegram</a:t>
            </a:r>
          </a:p>
          <a:p>
            <a:r>
              <a:rPr lang="ru-RU" dirty="0"/>
              <a:t>Фиксирование задач</a:t>
            </a:r>
            <a:r>
              <a:rPr lang="en-US" dirty="0"/>
              <a:t> </a:t>
            </a:r>
            <a:r>
              <a:rPr lang="ru-RU" dirty="0"/>
              <a:t>на доске в проекте репозитория на </a:t>
            </a:r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407944"/>
            <a:ext cx="478632" cy="365125"/>
          </a:xfrm>
        </p:spPr>
        <p:txBody>
          <a:bodyPr/>
          <a:lstStyle/>
          <a:p>
            <a:fld id="{27991AAD-DB42-46F8-8F23-032CB5753A27}" type="slidenum">
              <a:rPr lang="en-US" sz="1400" smtClean="0"/>
              <a:t>10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1105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 lIns="80147" tIns="40074" rIns="80147" bIns="40074">
            <a:normAutofit/>
          </a:bodyPr>
          <a:lstStyle/>
          <a:p>
            <a:r>
              <a:rPr lang="ru-RU" sz="2800" dirty="0"/>
              <a:t>Выполнение графика</a:t>
            </a:r>
            <a:endParaRPr lang="ru-RU" sz="5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41585"/>
              </p:ext>
            </p:extLst>
          </p:nvPr>
        </p:nvGraphicFramePr>
        <p:xfrm>
          <a:off x="304801" y="838201"/>
          <a:ext cx="8610600" cy="5211280"/>
        </p:xfrm>
        <a:graphic>
          <a:graphicData uri="http://schemas.openxmlformats.org/drawingml/2006/table">
            <a:tbl>
              <a:tblPr/>
              <a:tblGrid>
                <a:gridCol w="4520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9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1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>
                          <a:effectLst/>
                          <a:latin typeface="+mj-lt"/>
                        </a:rPr>
                        <a:t>Past Accomplishments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effectLst/>
                          <a:latin typeface="+mj-lt"/>
                        </a:rPr>
                        <a:t>Plan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effectLst/>
                          <a:latin typeface="+mj-lt"/>
                        </a:rPr>
                        <a:t>Actual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668">
                <a:tc>
                  <a:txBody>
                    <a:bodyPr/>
                    <a:lstStyle/>
                    <a:p>
                      <a:pPr algn="l" fontAlgn="t"/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Представление 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SOW</a:t>
                      </a:r>
                      <a:endParaRPr lang="en-US" sz="1800" b="0" i="0" u="none" strike="noStrike" dirty="0">
                        <a:effectLst/>
                        <a:latin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19.02.201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en-US" sz="1800" b="0" i="0" u="none" strike="noStrike" dirty="0">
                        <a:effectLst/>
                        <a:latin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20.02.201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en-US" sz="1800" b="0" i="0" u="none" strike="noStrike" dirty="0">
                        <a:effectLst/>
                        <a:latin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7913">
                <a:tc>
                  <a:txBody>
                    <a:bodyPr/>
                    <a:lstStyle/>
                    <a:p>
                      <a:pPr algn="l" fontAlgn="t"/>
                      <a:r>
                        <a:rPr lang="ru-RU" sz="1800" b="0" i="0" u="none" strike="noStrike" dirty="0">
                          <a:effectLst/>
                          <a:latin typeface="+mj-lt"/>
                        </a:rPr>
                        <a:t> 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Разработка первой версии продукта в</a:t>
                      </a:r>
                      <a:endParaRPr kumimoji="0" lang="en-US" sz="180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l" fontAlgn="t"/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соответствии поставленным </a:t>
                      </a:r>
                      <a:endParaRPr kumimoji="0" lang="en-US" sz="180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l" fontAlgn="t"/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требованиям</a:t>
                      </a:r>
                      <a:endParaRPr kumimoji="0" lang="en-US" sz="180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l" fontAlgn="t"/>
                      <a:endParaRPr lang="ru-RU" sz="1800" b="0" i="0" u="none" strike="noStrike" dirty="0">
                        <a:effectLst/>
                        <a:latin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2.03.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201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r>
                        <a:rPr lang="ru-RU" sz="1800" b="0" i="0" u="none" strike="noStrike" dirty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11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.03.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201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en-US" sz="1800" b="0" i="0" u="none" strike="noStrike" dirty="0">
                        <a:effectLst/>
                        <a:latin typeface="+mj-lt"/>
                      </a:endParaRPr>
                    </a:p>
                    <a:p>
                      <a:pPr algn="ctr" fontAlgn="t"/>
                      <a:r>
                        <a:rPr lang="ru-RU" sz="1800" b="0" i="0" u="none" strike="noStrike" dirty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81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Разработка не</a:t>
                      </a:r>
                      <a:r>
                        <a:rPr lang="ru-RU" sz="1800" baseline="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 полнофункциональной</a:t>
                      </a:r>
                      <a:r>
                        <a:rPr lang="ru-RU" sz="180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 версии продукта, реализация функционала, внесение изменений по требованию заказчиков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15.04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.201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r>
                        <a:rPr lang="ru-RU" sz="1800" b="0" i="0" u="none" strike="noStrike" dirty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.04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.201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r>
                        <a:rPr lang="ru-RU" sz="1800" b="0" i="0" u="none" strike="noStrike" dirty="0"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60596"/>
                  </a:ext>
                </a:extLst>
              </a:tr>
              <a:tr h="119516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+mn-cs"/>
                        </a:rPr>
                        <a:t>Разработка </a:t>
                      </a:r>
                      <a:r>
                        <a:rPr kumimoji="0" lang="ru-RU" sz="1800" kern="12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+mn-cs"/>
                        </a:rPr>
                        <a:t>полнофункциональной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+mn-cs"/>
                        </a:rPr>
                        <a:t> версии продукта, т</a:t>
                      </a:r>
                      <a:r>
                        <a:rPr lang="ru-RU" sz="180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естирование, внесение изменений, оформление отчёта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b="0" i="0" u="none" strike="noStrike" dirty="0">
                          <a:effectLst/>
                          <a:latin typeface="+mj-lt"/>
                        </a:rPr>
                        <a:t> 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.0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20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</a:t>
                      </a:r>
                      <a:endParaRPr lang="ru-RU" sz="1800" b="0" i="0" u="none" strike="noStrike" dirty="0">
                        <a:effectLst/>
                        <a:latin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b="0" i="0" u="none" strike="noStrike" dirty="0">
                          <a:effectLst/>
                          <a:latin typeface="+mj-lt"/>
                        </a:rPr>
                        <a:t> 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.05.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20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</a:t>
                      </a:r>
                      <a:endParaRPr lang="ru-RU" sz="1800" b="0" i="0" u="none" strike="noStrike" dirty="0">
                        <a:effectLst/>
                        <a:latin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076474"/>
                  </a:ext>
                </a:extLst>
              </a:tr>
              <a:tr h="930661">
                <a:tc>
                  <a:txBody>
                    <a:bodyPr/>
                    <a:lstStyle/>
                    <a:p>
                      <a:pPr algn="l" fontAlgn="t"/>
                      <a:r>
                        <a:rPr lang="ru-RU" sz="1800" b="0" i="0" u="none" strike="noStrike" dirty="0">
                          <a:effectLst/>
                          <a:latin typeface="+mj-lt"/>
                        </a:rPr>
                        <a:t> 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Представление курсового проекта к защите</a:t>
                      </a:r>
                      <a:endParaRPr lang="ru-RU" sz="1800" b="0" i="0" u="none" strike="noStrike" dirty="0">
                        <a:effectLst/>
                        <a:latin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b="0" i="0" u="none" strike="noStrike" dirty="0">
                          <a:effectLst/>
                          <a:latin typeface="+mj-lt"/>
                        </a:rPr>
                        <a:t> 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.05.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20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ru-RU" sz="1800" b="0" i="0" u="none" strike="noStrike" dirty="0">
                        <a:effectLst/>
                        <a:latin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800" b="0" i="0" u="none" strike="noStrike" dirty="0">
                          <a:effectLst/>
                          <a:latin typeface="+mj-lt"/>
                        </a:rPr>
                        <a:t> 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.05.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20</a:t>
                      </a:r>
                      <a:r>
                        <a:rPr kumimoji="0" lang="ru-RU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ru-RU" sz="1800" b="0" i="0" u="none" strike="noStrike" dirty="0">
                        <a:effectLst/>
                        <a:latin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051312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407944"/>
            <a:ext cx="402432" cy="365125"/>
          </a:xfrm>
        </p:spPr>
        <p:txBody>
          <a:bodyPr/>
          <a:lstStyle/>
          <a:p>
            <a:fld id="{27991AAD-DB42-46F8-8F23-032CB5753A27}" type="slidenum">
              <a:rPr lang="en-US" sz="1400" smtClean="0"/>
              <a:t>11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090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73B9369-E880-664C-A106-2E6813C93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mtClean="0"/>
              <a:t>12</a:t>
            </a:fld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FBC1CD3-2CD2-1748-93ED-8A0BFD192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Расчёт трудоёмкости: </a:t>
            </a:r>
            <a:r>
              <a:rPr lang="en-US" dirty="0"/>
              <a:t>WBS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2A20317E-F02A-8B47-B299-F1FB0FCD60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9779208"/>
              </p:ext>
            </p:extLst>
          </p:nvPr>
        </p:nvGraphicFramePr>
        <p:xfrm>
          <a:off x="372162" y="1600200"/>
          <a:ext cx="8399679" cy="4331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2500">
                  <a:extLst>
                    <a:ext uri="{9D8B030D-6E8A-4147-A177-3AD203B41FA5}">
                      <a16:colId xmlns:a16="http://schemas.microsoft.com/office/drawing/2014/main" val="291797644"/>
                    </a:ext>
                  </a:extLst>
                </a:gridCol>
                <a:gridCol w="960614">
                  <a:extLst>
                    <a:ext uri="{9D8B030D-6E8A-4147-A177-3AD203B41FA5}">
                      <a16:colId xmlns:a16="http://schemas.microsoft.com/office/drawing/2014/main" val="336643116"/>
                    </a:ext>
                  </a:extLst>
                </a:gridCol>
                <a:gridCol w="904108">
                  <a:extLst>
                    <a:ext uri="{9D8B030D-6E8A-4147-A177-3AD203B41FA5}">
                      <a16:colId xmlns:a16="http://schemas.microsoft.com/office/drawing/2014/main" val="2802405341"/>
                    </a:ext>
                  </a:extLst>
                </a:gridCol>
                <a:gridCol w="904108">
                  <a:extLst>
                    <a:ext uri="{9D8B030D-6E8A-4147-A177-3AD203B41FA5}">
                      <a16:colId xmlns:a16="http://schemas.microsoft.com/office/drawing/2014/main" val="2512633463"/>
                    </a:ext>
                  </a:extLst>
                </a:gridCol>
                <a:gridCol w="904108">
                  <a:extLst>
                    <a:ext uri="{9D8B030D-6E8A-4147-A177-3AD203B41FA5}">
                      <a16:colId xmlns:a16="http://schemas.microsoft.com/office/drawing/2014/main" val="3871847103"/>
                    </a:ext>
                  </a:extLst>
                </a:gridCol>
                <a:gridCol w="2034241">
                  <a:extLst>
                    <a:ext uri="{9D8B030D-6E8A-4147-A177-3AD203B41FA5}">
                      <a16:colId xmlns:a16="http://schemas.microsoft.com/office/drawing/2014/main" val="34752904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Вед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Вер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Куч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Таб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Трудоемкость (чел*час)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382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Управление проектом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4256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Изучение предметной области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317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Разработка архитектуры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8033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Разработка БД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556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Реализация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Frontend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30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Реализация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Backend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033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Исправление дефектов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634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Тестирование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494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Документация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186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Итого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4769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3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73B9369-E880-664C-A106-2E6813C93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mtClean="0"/>
              <a:t>13</a:t>
            </a:fld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FBC1CD3-2CD2-1748-93ED-8A0BFD192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Расчёт трудоёмкости: </a:t>
            </a:r>
            <a:r>
              <a:rPr lang="en-US" dirty="0"/>
              <a:t>COCOMO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3926743-6B20-444E-9843-7D28A918E0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5288" y="1268760"/>
                <a:ext cx="8229600" cy="4392488"/>
              </a:xfrm>
              <a:prstGeom prst="rect">
                <a:avLst/>
              </a:prstGeom>
            </p:spPr>
            <p:txBody>
              <a:bodyPr/>
              <a:lstStyle>
                <a:lvl1pPr marL="365760" indent="-256032" algn="l" rtl="0" eaLnBrk="1" latinLnBrk="0" hangingPunct="1">
                  <a:spcBef>
                    <a:spcPts val="400"/>
                  </a:spcBef>
                  <a:spcAft>
                    <a:spcPts val="0"/>
                  </a:spcAft>
                  <a:buClr>
                    <a:schemeClr val="accent1"/>
                  </a:buClr>
                  <a:buSzPct val="68000"/>
                  <a:buFont typeface="Wingdings 3"/>
                  <a:buChar char="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1792" indent="-228600" algn="l" rtl="0" eaLnBrk="1" latinLnBrk="0" hangingPunct="1">
                  <a:spcBef>
                    <a:spcPts val="324"/>
                  </a:spcBef>
                  <a:buClr>
                    <a:schemeClr val="accent1"/>
                  </a:buClr>
                  <a:buFont typeface="Verdana"/>
                  <a:buChar char="◦"/>
                  <a:defRPr kumimoji="0"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9536" indent="-228600" algn="l" rtl="0" eaLnBrk="1" latinLnBrk="0" hangingPunct="1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/>
                  <a:buChar char="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rtl="0" eaLnBrk="1" latinLnBrk="0" hangingPunct="1">
                  <a:spcBef>
                    <a:spcPts val="35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5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2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574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 marL="0" indent="0" fontAlgn="auto">
                  <a:buFont typeface="Wingdings 3"/>
                  <a:buNone/>
                </a:pPr>
                <a:r>
                  <a:rPr lang="ru-RU" sz="2400" dirty="0"/>
                  <a:t>Трудоёмкость проекта (Органический):</a:t>
                </a:r>
              </a:p>
              <a:p>
                <a:pPr marL="0" indent="0" fontAlgn="auto">
                  <a:buFont typeface="Wingdings 3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𝑃𝑀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𝐾𝐿𝑂𝐶</m:t>
                          </m:r>
                        </m:e>
                        <m:sup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ru-RU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2,4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9.5</m:t>
                          </m:r>
                        </m:e>
                        <m:sup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1.05</m:t>
                          </m:r>
                        </m:sup>
                      </m:sSup>
                      <m:r>
                        <a:rPr lang="ru-RU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25,51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 чел</m:t>
                      </m:r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мес</m:t>
                      </m:r>
                    </m:oMath>
                  </m:oMathPara>
                </a14:m>
                <a:endParaRPr lang="ru-RU" sz="2400" dirty="0"/>
              </a:p>
              <a:p>
                <a:pPr marL="0" indent="0" fontAlgn="auto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𝑇𝑀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𝑃𝑀</m:t>
                          </m:r>
                        </m:e>
                        <m:sup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ru-RU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2,5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25,51</m:t>
                          </m:r>
                        </m:e>
                        <m:sup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0.38</m:t>
                          </m:r>
                        </m:sup>
                      </m:sSup>
                      <m:r>
                        <a:rPr lang="ru-RU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56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 мес,</m:t>
                      </m:r>
                    </m:oMath>
                  </m:oMathPara>
                </a14:m>
                <a:endParaRPr lang="ru-RU" sz="2400" dirty="0"/>
              </a:p>
              <a:p>
                <a:pPr marL="0" indent="0" fontAlgn="auto">
                  <a:buFont typeface="Wingdings 3"/>
                  <a:buNone/>
                </a:pPr>
                <a:r>
                  <a:rPr lang="ru-RU" sz="2400" dirty="0"/>
                  <a:t>Где коэффициенты </a:t>
                </a:r>
                <a:r>
                  <a:rPr lang="en-US" sz="2400" dirty="0" err="1"/>
                  <a:t>a,b,c,d</a:t>
                </a:r>
                <a:r>
                  <a:rPr lang="en-US" sz="2400" dirty="0"/>
                  <a:t> </a:t>
                </a:r>
                <a:r>
                  <a:rPr lang="ru-RU" sz="2400" dirty="0"/>
                  <a:t>взяты из таблицы коэффициентов для органического проекта, </a:t>
                </a:r>
                <a:r>
                  <a:rPr lang="en-US" sz="2400" dirty="0"/>
                  <a:t>KLOC - </a:t>
                </a:r>
                <a:r>
                  <a:rPr lang="ru-RU" sz="2400" dirty="0"/>
                  <a:t>количество строк кода, </a:t>
                </a:r>
                <a:r>
                  <a:rPr lang="en-US" sz="2400" dirty="0"/>
                  <a:t>PM</a:t>
                </a:r>
                <a:r>
                  <a:rPr lang="ru-RU" sz="2400" dirty="0"/>
                  <a:t> – трудоёмкость, ТМ – срок разработки.</a:t>
                </a:r>
              </a:p>
              <a:p>
                <a:pPr fontAlgn="auto">
                  <a:buSzPct val="100000"/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chemeClr val="accent4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3926743-6B20-444E-9843-7D28A918E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268760"/>
                <a:ext cx="8229600" cy="4392488"/>
              </a:xfrm>
              <a:prstGeom prst="rect">
                <a:avLst/>
              </a:prstGeom>
              <a:blipFill>
                <a:blip r:embed="rId2"/>
                <a:stretch>
                  <a:fillRect l="-1079" t="-865" r="-7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068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3A6C3BEF-5CCA-5446-9716-A5307F6CD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E6AD3D-5084-1E48-ACC6-31D011257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mtClean="0"/>
              <a:t>14</a:t>
            </a:fld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A3F3C61-D7AB-684D-B1A8-2FA5E4817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выполнения работ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C32C03-F5F8-C54B-906C-3F85ABA87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15" y="1200245"/>
            <a:ext cx="8305770" cy="538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84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3A6C3BEF-5CCA-5446-9716-A5307F6CD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E6AD3D-5084-1E48-ACC6-31D011257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mtClean="0"/>
              <a:t>15</a:t>
            </a:fld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A3F3C61-D7AB-684D-B1A8-2FA5E4817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выполнения работ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79AF45-63D6-6644-A075-8D75B089B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327"/>
            <a:ext cx="8229600" cy="53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9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46037DB4-4410-F441-BB90-6A7D4C2FE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64433"/>
            <a:ext cx="8229600" cy="435937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E6AD3D-5084-1E48-ACC6-31D011257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mtClean="0"/>
              <a:t>16</a:t>
            </a:fld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A3F3C61-D7AB-684D-B1A8-2FA5E4817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Внешний вид</a:t>
            </a:r>
            <a:r>
              <a:rPr lang="en-US" dirty="0"/>
              <a:t> – </a:t>
            </a:r>
            <a:r>
              <a:rPr lang="ru-RU" dirty="0"/>
              <a:t>страница входа</a:t>
            </a:r>
          </a:p>
        </p:txBody>
      </p:sp>
    </p:spTree>
    <p:extLst>
      <p:ext uri="{BB962C8B-B14F-4D97-AF65-F5344CB8AC3E}">
        <p14:creationId xmlns:p14="http://schemas.microsoft.com/office/powerpoint/2010/main" val="2711049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F40B3CE5-12B4-D94E-BB22-118F57110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64433"/>
            <a:ext cx="8229600" cy="435937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E6AD3D-5084-1E48-ACC6-31D011257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mtClean="0"/>
              <a:t>17</a:t>
            </a:fld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A3F3C61-D7AB-684D-B1A8-2FA5E4817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Внешний вид – главная страница</a:t>
            </a:r>
          </a:p>
        </p:txBody>
      </p:sp>
    </p:spTree>
    <p:extLst>
      <p:ext uri="{BB962C8B-B14F-4D97-AF65-F5344CB8AC3E}">
        <p14:creationId xmlns:p14="http://schemas.microsoft.com/office/powerpoint/2010/main" val="8829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E6AD3D-5084-1E48-ACC6-31D011257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mtClean="0"/>
              <a:t>18</a:t>
            </a:fld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A3F3C61-D7AB-684D-B1A8-2FA5E4817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Внешний вид – модально окно создания комнаты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4EC2F7-0E84-8642-9762-31A665929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600" y="1826419"/>
            <a:ext cx="5130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91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E6AD3D-5084-1E48-ACC6-31D011257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mtClean="0"/>
              <a:t>19</a:t>
            </a:fld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A3F3C61-D7AB-684D-B1A8-2FA5E4817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Внешний вид – страница рабочих мест в комнате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E6ED17AD-D6A5-4F45-849C-14C19A056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64433"/>
            <a:ext cx="8229600" cy="435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3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lIns="80147" tIns="40074" rIns="80147" bIns="40074">
            <a:noAutofit/>
          </a:bodyPr>
          <a:lstStyle/>
          <a:p>
            <a:r>
              <a:rPr lang="ru-RU" sz="2800" dirty="0"/>
              <a:t>Описание проекта (</a:t>
            </a:r>
            <a:r>
              <a:rPr lang="en-US" sz="2800" dirty="0"/>
              <a:t>Project CHARTER</a:t>
            </a:r>
            <a:r>
              <a:rPr lang="ru-RU" sz="2800" dirty="0"/>
              <a:t>)</a:t>
            </a:r>
            <a:endParaRPr lang="ru-RU" sz="5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940491"/>
          </a:xfrm>
        </p:spPr>
        <p:txBody>
          <a:bodyPr lIns="80147" tIns="40074" rIns="80147" bIns="40074">
            <a:normAutofit fontScale="92500"/>
          </a:bodyPr>
          <a:lstStyle/>
          <a:p>
            <a:pPr>
              <a:buFont typeface="Arial" pitchFamily="34" charset="0"/>
              <a:buChar char="•"/>
            </a:pPr>
            <a:r>
              <a:rPr lang="ru-RU" dirty="0"/>
              <a:t>Цели и видение проекта</a:t>
            </a:r>
          </a:p>
          <a:p>
            <a:pPr marL="393192" lvl="1" indent="0">
              <a:buNone/>
            </a:pPr>
            <a:r>
              <a:rPr lang="ru-RU" dirty="0"/>
              <a:t>Предоставить общественности приложения для возможности бронирования рабочего места в офисе.</a:t>
            </a:r>
          </a:p>
          <a:p>
            <a:pPr>
              <a:buFont typeface="Arial" pitchFamily="34" charset="0"/>
              <a:buChar char="•"/>
            </a:pPr>
            <a:r>
              <a:rPr lang="ru-RU" dirty="0"/>
              <a:t>Краткое описание проекта</a:t>
            </a:r>
          </a:p>
          <a:p>
            <a:pPr marL="393192" lvl="1" indent="0">
              <a:buNone/>
            </a:pPr>
            <a:r>
              <a:rPr lang="ru-RU" dirty="0"/>
              <a:t>Программный продукт предназначен для предоставления возможности бронирования офисных мест в здании на определённый, ограниченный срок. Приложение позволяет: добавлять, удалять, изменять рабочие места в офисе; бронировать офисное место на определённое время, а также отменять забронированные ранее рабочие места; просматривать занятость рабочих мест; собирать отзывы пользователей приложения; рассылать </a:t>
            </a:r>
            <a:r>
              <a:rPr lang="en-US" dirty="0"/>
              <a:t>push </a:t>
            </a:r>
            <a:r>
              <a:rPr lang="ru-RU" dirty="0"/>
              <a:t>уведомления в окне браузера о наличии освободившегося места.</a:t>
            </a:r>
          </a:p>
          <a:p>
            <a:pPr lvl="1">
              <a:buFont typeface="Arial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z="1400" smtClean="0"/>
              <a:t>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85743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E6AD3D-5084-1E48-ACC6-31D011257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mtClean="0"/>
              <a:t>20</a:t>
            </a:fld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A3F3C61-D7AB-684D-B1A8-2FA5E4817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Внешний вид – модально окно создания рабочего места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0C675601-150E-5846-B219-B60280D15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9231" y="1481138"/>
            <a:ext cx="4385538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77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Разработка архитектуры серверного приложения</a:t>
            </a:r>
          </a:p>
          <a:p>
            <a:r>
              <a:rPr lang="ru-RU" dirty="0"/>
              <a:t>Разработка структуры базы данных</a:t>
            </a:r>
          </a:p>
          <a:p>
            <a:r>
              <a:rPr lang="ru-RU" dirty="0"/>
              <a:t>Разработка </a:t>
            </a:r>
            <a:r>
              <a:rPr lang="en-US" dirty="0"/>
              <a:t>API</a:t>
            </a:r>
            <a:r>
              <a:rPr lang="ru-RU" dirty="0"/>
              <a:t> серверного приложения</a:t>
            </a:r>
          </a:p>
          <a:p>
            <a:r>
              <a:rPr lang="ru-RU" dirty="0"/>
              <a:t>Реализация серверного приложения на</a:t>
            </a:r>
            <a:r>
              <a:rPr lang="en-US" dirty="0"/>
              <a:t> Spring</a:t>
            </a:r>
            <a:r>
              <a:rPr lang="ru-RU" dirty="0"/>
              <a:t> </a:t>
            </a:r>
            <a:r>
              <a:rPr lang="en-US" dirty="0"/>
              <a:t>(Java)</a:t>
            </a:r>
            <a:endParaRPr lang="ru-RU" dirty="0"/>
          </a:p>
          <a:p>
            <a:r>
              <a:rPr lang="ru-RU" dirty="0"/>
              <a:t>Модульное тестирование серверного приложения </a:t>
            </a:r>
          </a:p>
          <a:p>
            <a:endParaRPr lang="en-US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58200" y="6407944"/>
            <a:ext cx="554832" cy="365125"/>
          </a:xfrm>
        </p:spPr>
        <p:txBody>
          <a:bodyPr/>
          <a:lstStyle/>
          <a:p>
            <a:fld id="{27991AAD-DB42-46F8-8F23-032CB5753A27}" type="slidenum">
              <a:rPr lang="en-US" sz="1400" smtClean="0"/>
              <a:t>21</a:t>
            </a:fld>
            <a:endParaRPr lang="en-US" sz="1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Персональные результаты</a:t>
            </a:r>
            <a:br>
              <a:rPr lang="ru-RU" dirty="0"/>
            </a:br>
            <a:r>
              <a:rPr lang="ru-RU" dirty="0" err="1"/>
              <a:t>Веденин</a:t>
            </a:r>
            <a:r>
              <a:rPr lang="ru-RU" dirty="0"/>
              <a:t> Андрей</a:t>
            </a:r>
            <a:r>
              <a:rPr lang="en-US" dirty="0"/>
              <a:t> - Backend</a:t>
            </a:r>
          </a:p>
        </p:txBody>
      </p:sp>
    </p:spTree>
    <p:extLst>
      <p:ext uri="{BB962C8B-B14F-4D97-AF65-F5344CB8AC3E}">
        <p14:creationId xmlns:p14="http://schemas.microsoft.com/office/powerpoint/2010/main" val="390280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Разработка </a:t>
            </a:r>
            <a:r>
              <a:rPr lang="en-US" dirty="0"/>
              <a:t>UI\UX </a:t>
            </a:r>
            <a:r>
              <a:rPr lang="ru-RU" dirty="0"/>
              <a:t>приложения</a:t>
            </a:r>
          </a:p>
          <a:p>
            <a:r>
              <a:rPr lang="ru-RU" dirty="0"/>
              <a:t>Разработка архитектуры клиентского приложения</a:t>
            </a:r>
          </a:p>
          <a:p>
            <a:r>
              <a:rPr lang="ru-RU" dirty="0"/>
              <a:t>Реализация клиентского приложения на </a:t>
            </a:r>
            <a:r>
              <a:rPr lang="en-US" dirty="0"/>
              <a:t>Angular (TypeScript)</a:t>
            </a:r>
            <a:endParaRPr lang="ru-RU" dirty="0"/>
          </a:p>
          <a:p>
            <a:r>
              <a:rPr lang="ru-RU" dirty="0"/>
              <a:t>Модульное тестирование клиентского приложения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34400" y="6407944"/>
            <a:ext cx="478632" cy="365125"/>
          </a:xfrm>
        </p:spPr>
        <p:txBody>
          <a:bodyPr/>
          <a:lstStyle/>
          <a:p>
            <a:fld id="{27991AAD-DB42-46F8-8F23-032CB5753A27}" type="slidenum">
              <a:rPr lang="en-US" sz="1400" smtClean="0"/>
              <a:t>22</a:t>
            </a:fld>
            <a:endParaRPr lang="en-US" sz="1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Персональные результаты</a:t>
            </a:r>
            <a:br>
              <a:rPr lang="ru-RU" dirty="0"/>
            </a:br>
            <a:r>
              <a:rPr lang="ru-RU" dirty="0"/>
              <a:t>Веретенников Леонид</a:t>
            </a:r>
            <a:r>
              <a:rPr lang="en-US" dirty="0"/>
              <a:t> - Frontend</a:t>
            </a:r>
          </a:p>
        </p:txBody>
      </p:sp>
    </p:spTree>
    <p:extLst>
      <p:ext uri="{BB962C8B-B14F-4D97-AF65-F5344CB8AC3E}">
        <p14:creationId xmlns:p14="http://schemas.microsoft.com/office/powerpoint/2010/main" val="2102748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Составление плана тестирования</a:t>
            </a:r>
          </a:p>
          <a:p>
            <a:r>
              <a:rPr lang="ru-RU" dirty="0"/>
              <a:t>Составление сценариев тестирования</a:t>
            </a:r>
          </a:p>
          <a:p>
            <a:r>
              <a:rPr lang="ru-RU" dirty="0"/>
              <a:t>Поиск и запись дефектов</a:t>
            </a:r>
          </a:p>
          <a:p>
            <a:r>
              <a:rPr lang="ru-RU" dirty="0"/>
              <a:t>Ручное тестирование</a:t>
            </a:r>
            <a:endParaRPr lang="en-US" dirty="0"/>
          </a:p>
          <a:p>
            <a:r>
              <a:rPr lang="ru-RU" dirty="0"/>
              <a:t>Оценка качества продукта</a:t>
            </a:r>
          </a:p>
          <a:p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34400" y="6407944"/>
            <a:ext cx="478632" cy="365125"/>
          </a:xfrm>
        </p:spPr>
        <p:txBody>
          <a:bodyPr/>
          <a:lstStyle/>
          <a:p>
            <a:fld id="{27991AAD-DB42-46F8-8F23-032CB5753A27}" type="slidenum">
              <a:rPr lang="en-US" sz="1400" smtClean="0"/>
              <a:t>23</a:t>
            </a:fld>
            <a:endParaRPr lang="en-US" sz="1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Персональные результаты</a:t>
            </a:r>
            <a:br>
              <a:rPr lang="ru-RU" dirty="0"/>
            </a:br>
            <a:r>
              <a:rPr lang="ru-RU" dirty="0" err="1"/>
              <a:t>Кучинский</a:t>
            </a:r>
            <a:r>
              <a:rPr lang="ru-RU" dirty="0"/>
              <a:t> Константин</a:t>
            </a:r>
            <a:r>
              <a:rPr lang="en-US" dirty="0"/>
              <a:t> - QA</a:t>
            </a:r>
          </a:p>
        </p:txBody>
      </p:sp>
    </p:spTree>
    <p:extLst>
      <p:ext uri="{BB962C8B-B14F-4D97-AF65-F5344CB8AC3E}">
        <p14:creationId xmlns:p14="http://schemas.microsoft.com/office/powerpoint/2010/main" val="2651144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Организация команды разработки</a:t>
            </a:r>
          </a:p>
          <a:p>
            <a:r>
              <a:rPr lang="ru-RU" dirty="0"/>
              <a:t>Составление документации проекта</a:t>
            </a:r>
          </a:p>
          <a:p>
            <a:r>
              <a:rPr lang="ru-RU" dirty="0"/>
              <a:t>Разработка протокола взаимодействия клиентского приложения с серверным приложением</a:t>
            </a:r>
          </a:p>
          <a:p>
            <a:r>
              <a:rPr lang="ru-RU" dirty="0"/>
              <a:t>Разработка архитектуры приложения</a:t>
            </a:r>
          </a:p>
          <a:p>
            <a:r>
              <a:rPr lang="ru-RU" dirty="0"/>
              <a:t>Разработка структуры базы данных</a:t>
            </a:r>
          </a:p>
          <a:p>
            <a:r>
              <a:rPr lang="en-US" dirty="0"/>
              <a:t>Code Review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34400" y="6407944"/>
            <a:ext cx="478632" cy="365125"/>
          </a:xfrm>
        </p:spPr>
        <p:txBody>
          <a:bodyPr/>
          <a:lstStyle/>
          <a:p>
            <a:fld id="{27991AAD-DB42-46F8-8F23-032CB5753A27}" type="slidenum">
              <a:rPr lang="en-US" sz="1400" smtClean="0"/>
              <a:t>24</a:t>
            </a:fld>
            <a:endParaRPr lang="en-US" sz="1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Персональные результаты</a:t>
            </a:r>
            <a:br>
              <a:rPr lang="ru-RU" dirty="0"/>
            </a:br>
            <a:r>
              <a:rPr lang="ru-RU" dirty="0"/>
              <a:t>Табаков Андрей</a:t>
            </a:r>
            <a:r>
              <a:rPr lang="en-US" dirty="0"/>
              <a:t> - </a:t>
            </a:r>
            <a:r>
              <a:rPr lang="en-US" dirty="0" err="1"/>
              <a:t>TeamLead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748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 lIns="80147" tIns="40074" rIns="80147" bIns="40074">
            <a:normAutofit/>
          </a:bodyPr>
          <a:lstStyle/>
          <a:p>
            <a:r>
              <a:rPr lang="ru-RU" sz="2800" dirty="0"/>
              <a:t>Проектная команда </a:t>
            </a:r>
            <a:r>
              <a:rPr lang="en-US" sz="2800" dirty="0"/>
              <a:t>(resources)</a:t>
            </a:r>
            <a:endParaRPr lang="ru-RU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407944"/>
            <a:ext cx="478632" cy="365125"/>
          </a:xfrm>
        </p:spPr>
        <p:txBody>
          <a:bodyPr/>
          <a:lstStyle/>
          <a:p>
            <a:fld id="{27991AAD-DB42-46F8-8F23-032CB5753A27}" type="slidenum">
              <a:rPr lang="en-US" sz="1400" smtClean="0"/>
              <a:t>25</a:t>
            </a:fld>
            <a:endParaRPr lang="en-US" sz="1400" dirty="0"/>
          </a:p>
        </p:txBody>
      </p:sp>
      <p:graphicFrame>
        <p:nvGraphicFramePr>
          <p:cNvPr id="6" name="Chart 3">
            <a:extLst>
              <a:ext uri="{FF2B5EF4-FFF2-40B4-BE49-F238E27FC236}">
                <a16:creationId xmlns:a16="http://schemas.microsoft.com/office/drawing/2014/main" id="{CCE37970-3800-5A4D-98CD-2961B7C2BC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4727991"/>
              </p:ext>
            </p:extLst>
          </p:nvPr>
        </p:nvGraphicFramePr>
        <p:xfrm>
          <a:off x="0" y="609600"/>
          <a:ext cx="8915400" cy="5798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44240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80147" tIns="40074" rIns="80147" bIns="40074">
            <a:normAutofit/>
          </a:bodyPr>
          <a:lstStyle/>
          <a:p>
            <a:r>
              <a:rPr lang="ru-RU" sz="2800" dirty="0"/>
              <a:t>Разработка</a:t>
            </a:r>
            <a:r>
              <a:rPr lang="en-US" sz="2800" dirty="0"/>
              <a:t> </a:t>
            </a:r>
            <a:r>
              <a:rPr lang="ru-RU" sz="2800" dirty="0"/>
              <a:t>(</a:t>
            </a:r>
            <a:r>
              <a:rPr lang="en-US" sz="2800" dirty="0"/>
              <a:t>LOC)</a:t>
            </a:r>
            <a:endParaRPr lang="ru-RU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34400" y="6407944"/>
            <a:ext cx="478632" cy="365125"/>
          </a:xfrm>
        </p:spPr>
        <p:txBody>
          <a:bodyPr/>
          <a:lstStyle/>
          <a:p>
            <a:fld id="{27991AAD-DB42-46F8-8F23-032CB5753A27}" type="slidenum">
              <a:rPr lang="en-US" sz="1400" smtClean="0"/>
              <a:t>26</a:t>
            </a:fld>
            <a:endParaRPr lang="en-US" sz="1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2257B7-4413-834C-BAD6-B99F86813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467" y="1163983"/>
            <a:ext cx="5517066" cy="45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82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80147" tIns="40074" rIns="80147" bIns="40074">
            <a:normAutofit/>
          </a:bodyPr>
          <a:lstStyle/>
          <a:p>
            <a:r>
              <a:rPr lang="ru-RU" sz="2800" dirty="0"/>
              <a:t>Разработка</a:t>
            </a:r>
            <a:r>
              <a:rPr lang="en-US" sz="2800" dirty="0"/>
              <a:t> </a:t>
            </a:r>
            <a:r>
              <a:rPr lang="ru-RU" sz="2800" dirty="0"/>
              <a:t>(</a:t>
            </a:r>
            <a:r>
              <a:rPr lang="en-US" sz="2800" dirty="0"/>
              <a:t>LOC)</a:t>
            </a:r>
            <a:endParaRPr lang="ru-RU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34400" y="6407944"/>
            <a:ext cx="478632" cy="365125"/>
          </a:xfrm>
        </p:spPr>
        <p:txBody>
          <a:bodyPr/>
          <a:lstStyle/>
          <a:p>
            <a:fld id="{27991AAD-DB42-46F8-8F23-032CB5753A27}" type="slidenum">
              <a:rPr lang="en-US" sz="1400" smtClean="0"/>
              <a:t>27</a:t>
            </a:fld>
            <a:endParaRPr lang="en-US" sz="1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6A538F-A9F6-054E-B041-990F80B18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897E7013-F6D3-6C4D-90C1-82B8DEE93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387972"/>
              </p:ext>
            </p:extLst>
          </p:nvPr>
        </p:nvGraphicFramePr>
        <p:xfrm>
          <a:off x="1524000" y="1397000"/>
          <a:ext cx="6096000" cy="3860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595352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977553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77023356"/>
                    </a:ext>
                  </a:extLst>
                </a:gridCol>
              </a:tblGrid>
              <a:tr h="1286933">
                <a:tc>
                  <a:txBody>
                    <a:bodyPr/>
                    <a:lstStyle/>
                    <a:p>
                      <a:r>
                        <a:rPr lang="en-US" sz="2800" dirty="0"/>
                        <a:t>Module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Estimated LOC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Fact LOC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885315"/>
                  </a:ext>
                </a:extLst>
              </a:tr>
              <a:tr h="1286933">
                <a:tc>
                  <a:txBody>
                    <a:bodyPr/>
                    <a:lstStyle/>
                    <a:p>
                      <a:r>
                        <a:rPr lang="en-US" sz="2800" dirty="0"/>
                        <a:t>Backend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3000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2114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776752"/>
                  </a:ext>
                </a:extLst>
              </a:tr>
              <a:tr h="1286933">
                <a:tc>
                  <a:txBody>
                    <a:bodyPr/>
                    <a:lstStyle/>
                    <a:p>
                      <a:r>
                        <a:rPr lang="en-US" sz="2800" dirty="0"/>
                        <a:t>Frontend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7500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8134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30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1071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80147" tIns="40074" rIns="80147" bIns="40074">
            <a:normAutofit/>
          </a:bodyPr>
          <a:lstStyle/>
          <a:p>
            <a:r>
              <a:rPr lang="ru-RU" sz="2800" dirty="0"/>
              <a:t>Разработка</a:t>
            </a:r>
            <a:r>
              <a:rPr lang="en-US" sz="2800" dirty="0"/>
              <a:t> </a:t>
            </a:r>
            <a:r>
              <a:rPr lang="ru-RU" sz="2800" dirty="0"/>
              <a:t>(</a:t>
            </a:r>
            <a:r>
              <a:rPr lang="en-US" sz="2800" dirty="0"/>
              <a:t>LOC)</a:t>
            </a:r>
            <a:endParaRPr lang="ru-RU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34400" y="6407944"/>
            <a:ext cx="478632" cy="365125"/>
          </a:xfrm>
        </p:spPr>
        <p:txBody>
          <a:bodyPr/>
          <a:lstStyle/>
          <a:p>
            <a:fld id="{27991AAD-DB42-46F8-8F23-032CB5753A27}" type="slidenum">
              <a:rPr lang="en-US" sz="1400" smtClean="0"/>
              <a:t>28</a:t>
            </a:fld>
            <a:endParaRPr lang="en-US" sz="1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2257B7-4413-834C-BAD6-B99F86813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467" y="1163983"/>
            <a:ext cx="5517066" cy="45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12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80147" tIns="40074" rIns="80147" bIns="40074">
            <a:normAutofit/>
          </a:bodyPr>
          <a:lstStyle/>
          <a:p>
            <a:r>
              <a:rPr lang="ru-RU" sz="2800" dirty="0"/>
              <a:t>Разработка</a:t>
            </a:r>
            <a:r>
              <a:rPr lang="en-US" sz="2800" dirty="0"/>
              <a:t> (Additions/Deletions)</a:t>
            </a:r>
            <a:endParaRPr lang="ru-RU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34400" y="6407944"/>
            <a:ext cx="478632" cy="365125"/>
          </a:xfrm>
        </p:spPr>
        <p:txBody>
          <a:bodyPr/>
          <a:lstStyle/>
          <a:p>
            <a:fld id="{27991AAD-DB42-46F8-8F23-032CB5753A27}" type="slidenum">
              <a:rPr lang="en-US" sz="1400" smtClean="0"/>
              <a:t>29</a:t>
            </a:fld>
            <a:endParaRPr lang="en-US" sz="1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03F6C8-3C5A-014E-9D2A-EE3D33756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579" y="1143000"/>
            <a:ext cx="5642841" cy="401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95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 lIns="80147" tIns="40074" rIns="80147" bIns="40074">
            <a:normAutofit/>
          </a:bodyPr>
          <a:lstStyle/>
          <a:p>
            <a:r>
              <a:rPr lang="ru-RU" sz="2800" dirty="0"/>
              <a:t>Архитектура</a:t>
            </a:r>
            <a:r>
              <a:rPr lang="en-US" sz="2800" dirty="0"/>
              <a:t>/</a:t>
            </a:r>
            <a:r>
              <a:rPr lang="ru-RU" sz="2800" dirty="0"/>
              <a:t>техническое решение</a:t>
            </a:r>
            <a:endParaRPr lang="ru-RU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80147" tIns="40074" rIns="80147" bIns="40074">
            <a:normAutofit/>
          </a:bodyPr>
          <a:lstStyle/>
          <a:p>
            <a:r>
              <a:rPr lang="ru-RU" dirty="0"/>
              <a:t>Проект реализовывает клиент серверное </a:t>
            </a:r>
            <a:r>
              <a:rPr lang="en-US" dirty="0"/>
              <a:t>WEB</a:t>
            </a:r>
            <a:r>
              <a:rPr lang="ru-RU" dirty="0"/>
              <a:t>-приложение. </a:t>
            </a:r>
          </a:p>
          <a:p>
            <a:r>
              <a:rPr lang="ru-RU" dirty="0"/>
              <a:t>Серверная часть реализуется на </a:t>
            </a:r>
            <a:r>
              <a:rPr lang="en-US" dirty="0"/>
              <a:t>Java </a:t>
            </a:r>
            <a:r>
              <a:rPr lang="ru-RU"/>
              <a:t>с использованием библиотеки </a:t>
            </a:r>
            <a:r>
              <a:rPr lang="en-US" dirty="0"/>
              <a:t>Spring.</a:t>
            </a:r>
          </a:p>
          <a:p>
            <a:r>
              <a:rPr lang="ru-RU" dirty="0"/>
              <a:t>Клиентская часть реализуется на </a:t>
            </a:r>
            <a:r>
              <a:rPr lang="en-US" dirty="0"/>
              <a:t>TypeScript </a:t>
            </a:r>
            <a:r>
              <a:rPr lang="ru-RU" dirty="0"/>
              <a:t>с использованием библиотеки </a:t>
            </a:r>
            <a:r>
              <a:rPr lang="en-US" dirty="0"/>
              <a:t>Angular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z="1400" smtClean="0"/>
              <a:t>3</a:t>
            </a:fld>
            <a:endParaRPr lang="en-US" sz="1400" dirty="0"/>
          </a:p>
        </p:txBody>
      </p:sp>
      <p:pic>
        <p:nvPicPr>
          <p:cNvPr id="2060" name="Picture 12" descr="https://cdn-images-1.medium.com/max/1200/1*rXKU7dQO6joxBsYfktv4m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667724"/>
            <a:ext cx="3505200" cy="133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058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80147" tIns="40074" rIns="80147" bIns="40074">
            <a:normAutofit/>
          </a:bodyPr>
          <a:lstStyle/>
          <a:p>
            <a:r>
              <a:rPr lang="ru-RU" sz="2800" dirty="0"/>
              <a:t>Дефекты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34400" y="6407944"/>
            <a:ext cx="478632" cy="365125"/>
          </a:xfrm>
        </p:spPr>
        <p:txBody>
          <a:bodyPr/>
          <a:lstStyle/>
          <a:p>
            <a:fld id="{27991AAD-DB42-46F8-8F23-032CB5753A27}" type="slidenum">
              <a:rPr lang="en-US" sz="1400" smtClean="0"/>
              <a:t>30</a:t>
            </a:fld>
            <a:endParaRPr lang="en-US" sz="1400" dirty="0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E3D9BE54-E937-E74C-9637-8937722D0E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491544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10216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80147" tIns="40074" rIns="80147" bIns="40074">
            <a:normAutofit/>
          </a:bodyPr>
          <a:lstStyle/>
          <a:p>
            <a:r>
              <a:rPr lang="ru-RU" sz="2800" dirty="0"/>
              <a:t>Тестирование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34400" y="6407944"/>
            <a:ext cx="478632" cy="365125"/>
          </a:xfrm>
        </p:spPr>
        <p:txBody>
          <a:bodyPr/>
          <a:lstStyle/>
          <a:p>
            <a:fld id="{27991AAD-DB42-46F8-8F23-032CB5753A27}" type="slidenum">
              <a:rPr lang="en-US" sz="1400" smtClean="0"/>
              <a:t>31</a:t>
            </a:fld>
            <a:endParaRPr lang="en-US" sz="1400" dirty="0"/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5E4CF478-490B-FE44-A131-0C506B861F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970616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61141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80147" tIns="40074" rIns="80147" bIns="40074">
            <a:normAutofit/>
          </a:bodyPr>
          <a:lstStyle/>
          <a:p>
            <a:r>
              <a:rPr lang="ru-RU" sz="2800" dirty="0"/>
              <a:t>Покрытие тестами </a:t>
            </a:r>
            <a:r>
              <a:rPr lang="en-US" sz="2800" dirty="0"/>
              <a:t>Frontend</a:t>
            </a:r>
            <a:endParaRPr lang="ru-RU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34400" y="6407944"/>
            <a:ext cx="478632" cy="365125"/>
          </a:xfrm>
        </p:spPr>
        <p:txBody>
          <a:bodyPr/>
          <a:lstStyle/>
          <a:p>
            <a:fld id="{27991AAD-DB42-46F8-8F23-032CB5753A27}" type="slidenum">
              <a:rPr lang="en-US" sz="1400" smtClean="0"/>
              <a:t>32</a:t>
            </a:fld>
            <a:endParaRPr lang="en-US" sz="1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561C61-AF78-064E-AC7C-ACCF0CCE85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9816"/>
            <a:ext cx="8487149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33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80147" tIns="40074" rIns="80147" bIns="40074">
            <a:normAutofit/>
          </a:bodyPr>
          <a:lstStyle/>
          <a:p>
            <a:r>
              <a:rPr lang="ru-RU" sz="2800" dirty="0"/>
              <a:t>Покрытие тестами </a:t>
            </a:r>
            <a:r>
              <a:rPr lang="en-US" sz="2800" dirty="0"/>
              <a:t>Backend</a:t>
            </a:r>
            <a:endParaRPr lang="ru-RU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34400" y="6407944"/>
            <a:ext cx="478632" cy="365125"/>
          </a:xfrm>
        </p:spPr>
        <p:txBody>
          <a:bodyPr/>
          <a:lstStyle/>
          <a:p>
            <a:fld id="{27991AAD-DB42-46F8-8F23-032CB5753A27}" type="slidenum">
              <a:rPr lang="en-US" sz="1400" smtClean="0"/>
              <a:t>33</a:t>
            </a:fld>
            <a:endParaRPr lang="en-US" sz="1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805A4D-5ECA-4719-937B-DA2CE4F13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438400"/>
            <a:ext cx="868680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69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80147" tIns="40074" rIns="80147" bIns="40074">
            <a:normAutofit/>
          </a:bodyPr>
          <a:lstStyle/>
          <a:p>
            <a:r>
              <a:rPr lang="ru-RU" sz="2800" dirty="0"/>
              <a:t>Покрытие тестами </a:t>
            </a:r>
            <a:r>
              <a:rPr lang="en-US" sz="2800" dirty="0"/>
              <a:t>Backend</a:t>
            </a:r>
            <a:endParaRPr lang="ru-RU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34400" y="6407944"/>
            <a:ext cx="478632" cy="365125"/>
          </a:xfrm>
        </p:spPr>
        <p:txBody>
          <a:bodyPr/>
          <a:lstStyle/>
          <a:p>
            <a:fld id="{27991AAD-DB42-46F8-8F23-032CB5753A27}" type="slidenum">
              <a:rPr lang="en-US" sz="1400" smtClean="0"/>
              <a:t>34</a:t>
            </a:fld>
            <a:endParaRPr lang="en-US" sz="1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60D504-3C02-45EC-A749-0B8647A52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313" y="1417638"/>
            <a:ext cx="4321374" cy="477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29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03F9C8F-8E83-2946-A3B4-79721A615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2758"/>
            <a:ext cx="8229600" cy="4525963"/>
          </a:xfrm>
        </p:spPr>
        <p:txBody>
          <a:bodyPr/>
          <a:lstStyle/>
          <a:p>
            <a:r>
              <a:rPr lang="ru-RU" dirty="0"/>
              <a:t>Ничего из перечисленного не произошло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04D997-DFB2-2543-A459-EBBA6AFC1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mtClean="0"/>
              <a:t>35</a:t>
            </a:fld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5E46529-6254-C44C-A4BE-48E427C7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Риски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9FC060-4028-8340-AEA7-F65B89CA6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26" y="1818291"/>
            <a:ext cx="8299974" cy="379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96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5C78DA0B-2363-1544-8ED4-C4F19E2CB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Проект был выполнен раньше</a:t>
            </a:r>
          </a:p>
          <a:p>
            <a:r>
              <a:rPr lang="ru-RU" dirty="0"/>
              <a:t>Количество строк кода примерно совпадает с ожидаемым результатом</a:t>
            </a:r>
          </a:p>
          <a:p>
            <a:r>
              <a:rPr lang="ru-RU" dirty="0"/>
              <a:t>Реализованный проект на </a:t>
            </a:r>
            <a:r>
              <a:rPr lang="en-US" dirty="0"/>
              <a:t>Spring + Angular </a:t>
            </a:r>
            <a:r>
              <a:rPr lang="ru-RU" dirty="0"/>
              <a:t>предоставляет функционал бронирования мест в офисе</a:t>
            </a:r>
          </a:p>
          <a:p>
            <a:r>
              <a:rPr lang="ru-RU" dirty="0"/>
              <a:t>Проект собирается с помощью 3х команд: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run build</a:t>
            </a:r>
          </a:p>
          <a:p>
            <a:pPr lvl="1"/>
            <a:r>
              <a:rPr lang="en-US" dirty="0" err="1"/>
              <a:t>mvn</a:t>
            </a:r>
            <a:r>
              <a:rPr lang="en-US" dirty="0"/>
              <a:t> package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5BF365E-6886-874A-9B6A-77074C91A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mtClean="0"/>
              <a:t>36</a:t>
            </a:fld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29F3846-8B78-6B4D-946E-1CD87C4FE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550833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5C78DA0B-2363-1544-8ED4-C4F19E2CB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Была подобрана верная комбинация команды (</a:t>
            </a:r>
            <a:r>
              <a:rPr lang="en-US" dirty="0"/>
              <a:t>Frontend, Backend, QA, </a:t>
            </a:r>
            <a:r>
              <a:rPr lang="en-US" dirty="0" err="1"/>
              <a:t>TeamLead</a:t>
            </a:r>
            <a:r>
              <a:rPr lang="en-US" dirty="0"/>
              <a:t>)</a:t>
            </a:r>
          </a:p>
          <a:p>
            <a:r>
              <a:rPr lang="ru-RU" dirty="0"/>
              <a:t>Все члены команды отвечали, принимали равное участие в разработке</a:t>
            </a:r>
          </a:p>
          <a:p>
            <a:r>
              <a:rPr lang="ru-RU" dirty="0"/>
              <a:t>Серверная и клиентская части могут работать как отдельные </a:t>
            </a:r>
            <a:r>
              <a:rPr lang="en-US" dirty="0"/>
              <a:t>Standalone </a:t>
            </a:r>
          </a:p>
          <a:p>
            <a:pPr lvl="1"/>
            <a:r>
              <a:rPr lang="ru-RU" dirty="0"/>
              <a:t>На клиентском приложении необходимо только поменять адрес сервера</a:t>
            </a:r>
          </a:p>
          <a:p>
            <a:pPr lvl="1"/>
            <a:r>
              <a:rPr lang="ru-RU" dirty="0"/>
              <a:t>Серверное приложение будет работать в режиме </a:t>
            </a:r>
            <a:r>
              <a:rPr lang="en-US" dirty="0"/>
              <a:t>API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5BF365E-6886-874A-9B6A-77074C91A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mtClean="0"/>
              <a:t>37</a:t>
            </a:fld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29F3846-8B78-6B4D-946E-1CD87C4FE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было хорошо</a:t>
            </a:r>
          </a:p>
        </p:txBody>
      </p:sp>
    </p:spTree>
    <p:extLst>
      <p:ext uri="{BB962C8B-B14F-4D97-AF65-F5344CB8AC3E}">
        <p14:creationId xmlns:p14="http://schemas.microsoft.com/office/powerpoint/2010/main" val="1410891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5C78DA0B-2363-1544-8ED4-C4F19E2CB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Плохо проработанная структура данных в БД была замечена в середине разработки проекта</a:t>
            </a:r>
          </a:p>
          <a:p>
            <a:r>
              <a:rPr lang="ru-RU" dirty="0"/>
              <a:t>Много времени ушло на формирование</a:t>
            </a:r>
            <a:r>
              <a:rPr lang="en-US" dirty="0"/>
              <a:t> </a:t>
            </a:r>
            <a:r>
              <a:rPr lang="ru-RU"/>
              <a:t>документаци</a:t>
            </a:r>
            <a:r>
              <a:rPr lang="ru-RU" dirty="0"/>
              <a:t>и</a:t>
            </a:r>
          </a:p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5BF365E-6886-874A-9B6A-77074C91A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mtClean="0"/>
              <a:t>38</a:t>
            </a:fld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29F3846-8B78-6B4D-946E-1CD87C4FE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</a:t>
            </a:r>
            <a:r>
              <a:rPr lang="ru-RU"/>
              <a:t>было плохо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82202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46506" y="2906515"/>
            <a:ext cx="8229600" cy="583144"/>
          </a:xfrm>
        </p:spPr>
        <p:txBody>
          <a:bodyPr lIns="80147" tIns="40074" rIns="80147" bIns="40074">
            <a:normAutofit/>
          </a:bodyPr>
          <a:lstStyle/>
          <a:p>
            <a:pPr algn="ctr"/>
            <a:r>
              <a:rPr lang="ru-RU" sz="3200" dirty="0"/>
              <a:t>Спасибо</a:t>
            </a:r>
            <a:endParaRPr lang="ru-RU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4400" y="6407944"/>
            <a:ext cx="478632" cy="365125"/>
          </a:xfrm>
        </p:spPr>
        <p:txBody>
          <a:bodyPr/>
          <a:lstStyle/>
          <a:p>
            <a:fld id="{27991AAD-DB42-46F8-8F23-032CB5753A27}" type="slidenum">
              <a:rPr lang="en-US" sz="1400" smtClean="0"/>
              <a:t>39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0311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 lIns="80147" tIns="40074" rIns="80147" bIns="40074">
            <a:normAutofit/>
          </a:bodyPr>
          <a:lstStyle/>
          <a:p>
            <a:r>
              <a:rPr lang="ru-RU" sz="2800" dirty="0"/>
              <a:t>Архитектура</a:t>
            </a:r>
            <a:r>
              <a:rPr lang="en-US" sz="2800" dirty="0"/>
              <a:t>/</a:t>
            </a:r>
            <a:r>
              <a:rPr lang="ru-RU" sz="2800" dirty="0"/>
              <a:t>техническое решение</a:t>
            </a:r>
            <a:endParaRPr lang="ru-RU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z="1400" smtClean="0"/>
              <a:t>4</a:t>
            </a:fld>
            <a:endParaRPr lang="en-US" sz="1400" dirty="0"/>
          </a:p>
        </p:txBody>
      </p:sp>
      <p:grpSp>
        <p:nvGrpSpPr>
          <p:cNvPr id="3" name="Group 2"/>
          <p:cNvGrpSpPr/>
          <p:nvPr/>
        </p:nvGrpSpPr>
        <p:grpSpPr>
          <a:xfrm>
            <a:off x="620004" y="2222439"/>
            <a:ext cx="7914396" cy="2337826"/>
            <a:chOff x="620004" y="2222439"/>
            <a:chExt cx="7914396" cy="2337826"/>
          </a:xfrm>
        </p:grpSpPr>
        <p:sp>
          <p:nvSpPr>
            <p:cNvPr id="5" name="Flowchart: Magnetic Disk 4"/>
            <p:cNvSpPr/>
            <p:nvPr/>
          </p:nvSpPr>
          <p:spPr>
            <a:xfrm>
              <a:off x="7239000" y="3021806"/>
              <a:ext cx="1066800" cy="83820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PostgreSQL</a:t>
              </a:r>
            </a:p>
          </p:txBody>
        </p:sp>
        <p:pic>
          <p:nvPicPr>
            <p:cNvPr id="1030" name="Picture 6" descr="Image result for google chrome log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2971800"/>
              <a:ext cx="940045" cy="938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spring boo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799" y="3029145"/>
              <a:ext cx="1558775" cy="818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20004" y="3913934"/>
              <a:ext cx="2133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Google Chrome – Web Browser</a:t>
              </a:r>
              <a:endParaRPr lang="ru-RU" sz="1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11898" y="3884766"/>
              <a:ext cx="160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Spring boot -Server Side</a:t>
              </a:r>
              <a:endParaRPr lang="ru-RU" sz="1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34200" y="3910013"/>
              <a:ext cx="160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PostgreSQL -Database</a:t>
              </a:r>
              <a:endParaRPr lang="ru-RU" sz="1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89597" y="3910013"/>
              <a:ext cx="160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Angular -Client Side</a:t>
              </a:r>
            </a:p>
          </p:txBody>
        </p:sp>
        <p:pic>
          <p:nvPicPr>
            <p:cNvPr id="1034" name="Picture 10" descr="Image result for angular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2648" y="3003176"/>
              <a:ext cx="870297" cy="870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Arrow Connector 7"/>
            <p:cNvCxnSpPr>
              <a:stCxn id="1030" idx="3"/>
              <a:endCxn id="1034" idx="1"/>
            </p:cNvCxnSpPr>
            <p:nvPr/>
          </p:nvCxnSpPr>
          <p:spPr>
            <a:xfrm flipV="1">
              <a:off x="2159244" y="3438325"/>
              <a:ext cx="1188720" cy="258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100015" y="3438323"/>
              <a:ext cx="1049413" cy="258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114398" y="3435741"/>
              <a:ext cx="1049413" cy="258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114398" y="2222439"/>
              <a:ext cx="103528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Rest API (GET, POST, PUT, DELETE)</a:t>
              </a:r>
              <a:endParaRPr lang="ru-RU" sz="1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72277" y="2283142"/>
              <a:ext cx="140204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JDBC Hibernate implementation</a:t>
              </a:r>
              <a:endParaRPr lang="ru-RU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239437" y="2537910"/>
              <a:ext cx="10352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HTML, SCSS (CSS), JS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0798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 lIns="80147" tIns="40074" rIns="80147" bIns="40074">
            <a:normAutofit/>
          </a:bodyPr>
          <a:lstStyle/>
          <a:p>
            <a:r>
              <a:rPr lang="ru-RU" sz="2800" dirty="0"/>
              <a:t>Архитектура</a:t>
            </a:r>
            <a:r>
              <a:rPr lang="en-US" sz="2800" dirty="0"/>
              <a:t>/</a:t>
            </a:r>
            <a:r>
              <a:rPr lang="ru-RU" sz="2800" dirty="0"/>
              <a:t>техническое решение</a:t>
            </a:r>
            <a:endParaRPr lang="ru-RU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z="1400" smtClean="0"/>
              <a:t>5</a:t>
            </a:fld>
            <a:endParaRPr lang="en-US" sz="1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2645" y="891988"/>
            <a:ext cx="1618710" cy="520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1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 lIns="80147" tIns="40074" rIns="80147" bIns="40074">
            <a:normAutofit/>
          </a:bodyPr>
          <a:lstStyle/>
          <a:p>
            <a:r>
              <a:rPr lang="ru-RU" sz="2800" dirty="0"/>
              <a:t>Архитектура</a:t>
            </a:r>
            <a:r>
              <a:rPr lang="en-US" sz="2800" dirty="0"/>
              <a:t>/</a:t>
            </a:r>
            <a:r>
              <a:rPr lang="ru-RU" sz="2800" dirty="0"/>
              <a:t>техническое решение</a:t>
            </a:r>
            <a:endParaRPr lang="ru-RU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z="1400" smtClean="0"/>
              <a:t>6</a:t>
            </a:fld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45776"/>
            <a:ext cx="7289091" cy="508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59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 lIns="80147" tIns="40074" rIns="80147" bIns="40074">
            <a:normAutofit/>
          </a:bodyPr>
          <a:lstStyle/>
          <a:p>
            <a:r>
              <a:rPr lang="ru-RU" sz="2800" dirty="0"/>
              <a:t>Архитектура</a:t>
            </a:r>
            <a:r>
              <a:rPr lang="en-US" sz="2800" dirty="0"/>
              <a:t>/</a:t>
            </a:r>
            <a:r>
              <a:rPr lang="ru-RU" sz="2800" dirty="0"/>
              <a:t>техническое решение</a:t>
            </a:r>
            <a:endParaRPr lang="ru-RU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z="1400" smtClean="0"/>
              <a:t>7</a:t>
            </a:fld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887506"/>
            <a:ext cx="5227812" cy="539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6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 lIns="80147" tIns="40074" rIns="80147" bIns="40074">
            <a:normAutofit/>
          </a:bodyPr>
          <a:lstStyle/>
          <a:p>
            <a:r>
              <a:rPr lang="ru-RU" sz="2800" dirty="0"/>
              <a:t>Архитектура</a:t>
            </a:r>
            <a:r>
              <a:rPr lang="en-US" sz="2800" dirty="0"/>
              <a:t>/</a:t>
            </a:r>
            <a:r>
              <a:rPr lang="ru-RU" sz="2800" dirty="0"/>
              <a:t>техническое решение</a:t>
            </a:r>
            <a:endParaRPr lang="ru-RU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z="1400" smtClean="0"/>
              <a:t>8</a:t>
            </a:fld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1200150"/>
            <a:ext cx="73533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47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 lIns="80147" tIns="40074" rIns="80147" bIns="40074">
            <a:normAutofit/>
          </a:bodyPr>
          <a:lstStyle/>
          <a:p>
            <a:r>
              <a:rPr lang="ru-RU" sz="2800" dirty="0"/>
              <a:t>Архитектура</a:t>
            </a:r>
            <a:r>
              <a:rPr lang="en-US" sz="2800" dirty="0"/>
              <a:t>/</a:t>
            </a:r>
            <a:r>
              <a:rPr lang="ru-RU" sz="2800" dirty="0"/>
              <a:t>техническое решение</a:t>
            </a:r>
            <a:endParaRPr lang="ru-RU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1AAD-DB42-46F8-8F23-032CB5753A27}" type="slidenum">
              <a:rPr lang="en-US" sz="1400" smtClean="0"/>
              <a:t>9</a:t>
            </a:fld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836488"/>
            <a:ext cx="2743200" cy="554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6044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2_EmersonRMT_Template10-23-02">
  <a:themeElements>
    <a:clrScheme name="2_EmersonRMT_Template10-23-02 1">
      <a:dk1>
        <a:srgbClr val="0F245F"/>
      </a:dk1>
      <a:lt1>
        <a:srgbClr val="FFFFFF"/>
      </a:lt1>
      <a:dk2>
        <a:srgbClr val="0F245F"/>
      </a:dk2>
      <a:lt2>
        <a:srgbClr val="969696"/>
      </a:lt2>
      <a:accent1>
        <a:srgbClr val="009900"/>
      </a:accent1>
      <a:accent2>
        <a:srgbClr val="FF0000"/>
      </a:accent2>
      <a:accent3>
        <a:srgbClr val="FFFFFF"/>
      </a:accent3>
      <a:accent4>
        <a:srgbClr val="0B1D50"/>
      </a:accent4>
      <a:accent5>
        <a:srgbClr val="AACAAA"/>
      </a:accent5>
      <a:accent6>
        <a:srgbClr val="E70000"/>
      </a:accent6>
      <a:hlink>
        <a:srgbClr val="0099CC"/>
      </a:hlink>
      <a:folHlink>
        <a:srgbClr val="CC0066"/>
      </a:folHlink>
    </a:clrScheme>
    <a:fontScheme name="2_EmersonRMT_Template10-23-0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30815"/>
          </a:solidFill>
          <a:prstDash val="solid"/>
          <a:round/>
          <a:headEnd type="none" w="med" len="med"/>
          <a:tailEnd type="none" w="med" len="med"/>
        </a:ln>
        <a:effectLst>
          <a:outerShdw dist="107763" dir="81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ru-RU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30815"/>
          </a:solidFill>
          <a:prstDash val="solid"/>
          <a:round/>
          <a:headEnd type="none" w="med" len="med"/>
          <a:tailEnd type="none" w="med" len="med"/>
        </a:ln>
        <a:effectLst>
          <a:outerShdw dist="107763" dir="81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ru-RU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EmersonRMT_Template10-23-02 1">
        <a:dk1>
          <a:srgbClr val="0F245F"/>
        </a:dk1>
        <a:lt1>
          <a:srgbClr val="FFFFFF"/>
        </a:lt1>
        <a:dk2>
          <a:srgbClr val="0F245F"/>
        </a:dk2>
        <a:lt2>
          <a:srgbClr val="969696"/>
        </a:lt2>
        <a:accent1>
          <a:srgbClr val="009900"/>
        </a:accent1>
        <a:accent2>
          <a:srgbClr val="FF0000"/>
        </a:accent2>
        <a:accent3>
          <a:srgbClr val="FFFFFF"/>
        </a:accent3>
        <a:accent4>
          <a:srgbClr val="0B1D50"/>
        </a:accent4>
        <a:accent5>
          <a:srgbClr val="AACAAA"/>
        </a:accent5>
        <a:accent6>
          <a:srgbClr val="E70000"/>
        </a:accent6>
        <a:hlink>
          <a:srgbClr val="0099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16978</TotalTime>
  <Words>794</Words>
  <Application>Microsoft Macintosh PowerPoint</Application>
  <PresentationFormat>Экран (4:3)</PresentationFormat>
  <Paragraphs>252</Paragraphs>
  <Slides>39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39</vt:i4>
      </vt:variant>
    </vt:vector>
  </HeadingPairs>
  <TitlesOfParts>
    <vt:vector size="48" baseType="lpstr">
      <vt:lpstr>Arial</vt:lpstr>
      <vt:lpstr>Cambria Math</vt:lpstr>
      <vt:lpstr>Lucida Sans Unicode</vt:lpstr>
      <vt:lpstr>Verdana</vt:lpstr>
      <vt:lpstr>Wingdings</vt:lpstr>
      <vt:lpstr>Wingdings 2</vt:lpstr>
      <vt:lpstr>Wingdings 3</vt:lpstr>
      <vt:lpstr>2_EmersonRMT_Template10-23-02</vt:lpstr>
      <vt:lpstr>Concourse</vt:lpstr>
      <vt:lpstr>Технологии разработки ПО (Software Engineering)</vt:lpstr>
      <vt:lpstr>Описание проекта (Project CHARTER)</vt:lpstr>
      <vt:lpstr>Архитектура/техническое решение</vt:lpstr>
      <vt:lpstr>Архитектура/техническое решение</vt:lpstr>
      <vt:lpstr>Архитектура/техническое решение</vt:lpstr>
      <vt:lpstr>Архитектура/техническое решение</vt:lpstr>
      <vt:lpstr>Архитектура/техническое решение</vt:lpstr>
      <vt:lpstr>Архитектура/техническое решение</vt:lpstr>
      <vt:lpstr>Архитектура/техническое решение</vt:lpstr>
      <vt:lpstr>Коммуникационная модель</vt:lpstr>
      <vt:lpstr>Выполнение графика</vt:lpstr>
      <vt:lpstr>Расчёт трудоёмкости: WBS</vt:lpstr>
      <vt:lpstr>Расчёт трудоёмкости: COCOMO</vt:lpstr>
      <vt:lpstr>План выполнения работ</vt:lpstr>
      <vt:lpstr>План выполнения работ</vt:lpstr>
      <vt:lpstr>Внешний вид – страница входа</vt:lpstr>
      <vt:lpstr>Внешний вид – главная страница</vt:lpstr>
      <vt:lpstr>Внешний вид – модально окно создания комнаты</vt:lpstr>
      <vt:lpstr>Внешний вид – страница рабочих мест в комнате</vt:lpstr>
      <vt:lpstr>Внешний вид – модально окно создания рабочего места</vt:lpstr>
      <vt:lpstr>Персональные результаты Веденин Андрей - Backend</vt:lpstr>
      <vt:lpstr>Персональные результаты Веретенников Леонид - Frontend</vt:lpstr>
      <vt:lpstr>Персональные результаты Кучинский Константин - QA</vt:lpstr>
      <vt:lpstr>Персональные результаты Табаков Андрей - TeamLead</vt:lpstr>
      <vt:lpstr>Проектная команда (resources)</vt:lpstr>
      <vt:lpstr>Разработка (LOC)</vt:lpstr>
      <vt:lpstr>Разработка (LOC)</vt:lpstr>
      <vt:lpstr>Разработка (LOC)</vt:lpstr>
      <vt:lpstr>Разработка (Additions/Deletions)</vt:lpstr>
      <vt:lpstr>Дефекты</vt:lpstr>
      <vt:lpstr>Тестирование</vt:lpstr>
      <vt:lpstr>Покрытие тестами Frontend</vt:lpstr>
      <vt:lpstr>Покрытие тестами Backend</vt:lpstr>
      <vt:lpstr>Покрытие тестами Backend</vt:lpstr>
      <vt:lpstr>Риски</vt:lpstr>
      <vt:lpstr>Итоги проекта</vt:lpstr>
      <vt:lpstr>Что было хорошо</vt:lpstr>
      <vt:lpstr>Что было плохо</vt:lpstr>
      <vt:lpstr>Спасибо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Evgeny Philippov</dc:creator>
  <cp:lastModifiedBy>Microsoft Office User</cp:lastModifiedBy>
  <cp:revision>652</cp:revision>
  <cp:lastPrinted>1601-01-01T00:00:00Z</cp:lastPrinted>
  <dcterms:created xsi:type="dcterms:W3CDTF">1601-01-01T00:00:00Z</dcterms:created>
  <dcterms:modified xsi:type="dcterms:W3CDTF">2019-05-27T03:25:26Z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